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9144000"/>
  <p:notesSz cx="6858000" cy="9144000"/>
  <p:embeddedFontLst>
    <p:embeddedFont>
      <p:font typeface="Merriweather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7" roundtripDataSignature="AMtx7mhruWK3OxHO0EGfwpMYs46ofPnQ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402FD3-E406-44B8-BF4D-43024FF79646}">
  <a:tblStyle styleId="{D5402FD3-E406-44B8-BF4D-43024FF7964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erriweatherSan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MerriweatherSans-italic.fntdata"/><Relationship Id="rId12" Type="http://schemas.openxmlformats.org/officeDocument/2006/relationships/slide" Target="slides/slide6.xml"/><Relationship Id="rId34" Type="http://schemas.openxmlformats.org/officeDocument/2006/relationships/font" Target="fonts/Merriweather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Merriweather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1pPr>
            <a:lvl2pPr indent="-228600" lvl="1" marL="9144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3pPr>
            <a:lvl4pPr indent="-228600" lvl="3" marL="18288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4pPr>
            <a:lvl5pPr indent="-228600" lvl="4" marL="22860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5pPr>
            <a:lvl6pPr indent="-228600" lvl="5" marL="27432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6pPr>
            <a:lvl7pPr indent="-228600" lvl="6" marL="32004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7pPr>
            <a:lvl8pPr indent="-228600" lvl="7" marL="36576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8pPr>
            <a:lvl9pPr indent="-228600" lvl="8" marL="41148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 name="Google Shape;1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6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4F4F4"/>
        </a:solidFill>
      </p:bgPr>
    </p:bg>
    <p:spTree>
      <p:nvGrpSpPr>
        <p:cNvPr id="9" name="Shape 9"/>
        <p:cNvGrpSpPr/>
        <p:nvPr/>
      </p:nvGrpSpPr>
      <p:grpSpPr>
        <a:xfrm>
          <a:off x="0" y="0"/>
          <a:ext cx="0" cy="0"/>
          <a:chOff x="0" y="0"/>
          <a:chExt cx="0" cy="0"/>
        </a:xfrm>
      </p:grpSpPr>
      <p:sp>
        <p:nvSpPr>
          <p:cNvPr id="10" name="Google Shape;10;p86"/>
          <p:cNvSpPr txBox="1"/>
          <p:nvPr>
            <p:ph idx="12" type="sldNum"/>
          </p:nvPr>
        </p:nvSpPr>
        <p:spPr>
          <a:xfrm>
            <a:off x="6312016" y="5503577"/>
            <a:ext cx="241191"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rgbClr val="59595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87"/>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87"/>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595959"/>
              </a:buClr>
              <a:buSzPts val="1800"/>
              <a:buChar char="●"/>
              <a:defRPr/>
            </a:lvl1pPr>
            <a:lvl2pPr indent="-342900" lvl="1" marL="914400" algn="l">
              <a:lnSpc>
                <a:spcPct val="115000"/>
              </a:lnSpc>
              <a:spcBef>
                <a:spcPts val="0"/>
              </a:spcBef>
              <a:spcAft>
                <a:spcPts val="0"/>
              </a:spcAft>
              <a:buClr>
                <a:srgbClr val="595959"/>
              </a:buClr>
              <a:buSzPts val="1800"/>
              <a:buChar char="○"/>
              <a:defRPr/>
            </a:lvl2pPr>
            <a:lvl3pPr indent="-342900" lvl="2" marL="1371600" algn="l">
              <a:lnSpc>
                <a:spcPct val="115000"/>
              </a:lnSpc>
              <a:spcBef>
                <a:spcPts val="0"/>
              </a:spcBef>
              <a:spcAft>
                <a:spcPts val="0"/>
              </a:spcAft>
              <a:buClr>
                <a:srgbClr val="595959"/>
              </a:buClr>
              <a:buSzPts val="1800"/>
              <a:buChar char="■"/>
              <a:defRPr/>
            </a:lvl3pPr>
            <a:lvl4pPr indent="-342900" lvl="3" marL="1828800" algn="l">
              <a:lnSpc>
                <a:spcPct val="115000"/>
              </a:lnSpc>
              <a:spcBef>
                <a:spcPts val="0"/>
              </a:spcBef>
              <a:spcAft>
                <a:spcPts val="0"/>
              </a:spcAft>
              <a:buClr>
                <a:srgbClr val="595959"/>
              </a:buClr>
              <a:buSzPts val="1800"/>
              <a:buChar char="●"/>
              <a:defRPr/>
            </a:lvl4pPr>
            <a:lvl5pPr indent="-342900" lvl="4" marL="2286000" algn="l">
              <a:lnSpc>
                <a:spcPct val="115000"/>
              </a:lnSpc>
              <a:spcBef>
                <a:spcPts val="0"/>
              </a:spcBef>
              <a:spcAft>
                <a:spcPts val="0"/>
              </a:spcAft>
              <a:buClr>
                <a:srgbClr val="595959"/>
              </a:buClr>
              <a:buSzPts val="1800"/>
              <a:buChar char="○"/>
              <a:defRPr/>
            </a:lvl5pPr>
            <a:lvl6pPr indent="-342900" lvl="5" marL="2743200" algn="l">
              <a:lnSpc>
                <a:spcPct val="115000"/>
              </a:lnSpc>
              <a:spcBef>
                <a:spcPts val="0"/>
              </a:spcBef>
              <a:spcAft>
                <a:spcPts val="0"/>
              </a:spcAft>
              <a:buClr>
                <a:srgbClr val="595959"/>
              </a:buClr>
              <a:buSzPts val="1800"/>
              <a:buChar char="●"/>
              <a:defRPr/>
            </a:lvl6pPr>
            <a:lvl7pPr indent="-342900" lvl="6" marL="3200400" algn="l">
              <a:lnSpc>
                <a:spcPct val="115000"/>
              </a:lnSpc>
              <a:spcBef>
                <a:spcPts val="0"/>
              </a:spcBef>
              <a:spcAft>
                <a:spcPts val="0"/>
              </a:spcAft>
              <a:buClr>
                <a:srgbClr val="595959"/>
              </a:buClr>
              <a:buSzPts val="1800"/>
              <a:buChar char="●"/>
              <a:defRPr/>
            </a:lvl7pPr>
            <a:lvl8pPr indent="-342900" lvl="7" marL="3657600" algn="l">
              <a:lnSpc>
                <a:spcPct val="115000"/>
              </a:lnSpc>
              <a:spcBef>
                <a:spcPts val="0"/>
              </a:spcBef>
              <a:spcAft>
                <a:spcPts val="0"/>
              </a:spcAft>
              <a:buClr>
                <a:srgbClr val="595959"/>
              </a:buClr>
              <a:buSzPts val="1800"/>
              <a:buChar char="●"/>
              <a:defRPr/>
            </a:lvl8pPr>
            <a:lvl9pPr indent="-342900" lvl="8" marL="4114800" algn="l">
              <a:lnSpc>
                <a:spcPct val="115000"/>
              </a:lnSpc>
              <a:spcBef>
                <a:spcPts val="0"/>
              </a:spcBef>
              <a:spcAft>
                <a:spcPts val="0"/>
              </a:spcAft>
              <a:buClr>
                <a:srgbClr val="595959"/>
              </a:buClr>
              <a:buSzPts val="1800"/>
              <a:buChar char="●"/>
              <a:defRPr/>
            </a:lvl9pPr>
          </a:lstStyle>
          <a:p/>
        </p:txBody>
      </p:sp>
      <p:sp>
        <p:nvSpPr>
          <p:cNvPr id="14" name="Google Shape;14;p87"/>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85"/>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85"/>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1pPr>
            <a:lvl2pPr indent="-381000" lvl="1" marL="9144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2pPr>
            <a:lvl3pPr indent="-381000" lvl="2" marL="13716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3pPr>
            <a:lvl4pPr indent="-381000" lvl="3" marL="18288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4pPr>
            <a:lvl5pPr indent="-381000" lvl="4" marL="22860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5pPr>
            <a:lvl6pPr indent="-381000" lvl="5" marL="27432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6pPr>
            <a:lvl7pPr indent="-381000" lvl="6" marL="32004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7pPr>
            <a:lvl8pPr indent="-381000" lvl="7" marL="36576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8pPr>
            <a:lvl9pPr indent="-381000" lvl="8" marL="41148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9pPr>
          </a:lstStyle>
          <a:p/>
        </p:txBody>
      </p:sp>
      <p:sp>
        <p:nvSpPr>
          <p:cNvPr id="8" name="Google Shape;8;p85"/>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grpSp>
        <p:nvGrpSpPr>
          <p:cNvPr id="19" name="Google Shape;19;p1"/>
          <p:cNvGrpSpPr/>
          <p:nvPr/>
        </p:nvGrpSpPr>
        <p:grpSpPr>
          <a:xfrm>
            <a:off x="0" y="21861"/>
            <a:ext cx="2345792" cy="6836139"/>
            <a:chOff x="0" y="-1"/>
            <a:chExt cx="2345790" cy="6836138"/>
          </a:xfrm>
        </p:grpSpPr>
        <p:sp>
          <p:nvSpPr>
            <p:cNvPr id="20" name="Google Shape;20;p1"/>
            <p:cNvSpPr/>
            <p:nvPr/>
          </p:nvSpPr>
          <p:spPr>
            <a:xfrm>
              <a:off x="0" y="-1"/>
              <a:ext cx="2343612" cy="683613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eorgia"/>
                <a:buNone/>
              </a:pPr>
              <a:r>
                <a:t/>
              </a:r>
              <a:endParaRPr b="1" i="0" sz="1800" u="none" cap="none" strike="noStrike">
                <a:solidFill>
                  <a:srgbClr val="FFFFFF"/>
                </a:solidFill>
                <a:latin typeface="Georgia"/>
                <a:ea typeface="Georgia"/>
                <a:cs typeface="Georgia"/>
                <a:sym typeface="Georgia"/>
              </a:endParaRPr>
            </a:p>
          </p:txBody>
        </p:sp>
        <p:sp>
          <p:nvSpPr>
            <p:cNvPr id="21" name="Google Shape;21;p1"/>
            <p:cNvSpPr txBox="1"/>
            <p:nvPr/>
          </p:nvSpPr>
          <p:spPr>
            <a:xfrm>
              <a:off x="182915" y="2702050"/>
              <a:ext cx="2162875" cy="1454264"/>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cxnSp>
        <p:nvCxnSpPr>
          <p:cNvPr id="22" name="Google Shape;22;p1"/>
          <p:cNvCxnSpPr/>
          <p:nvPr/>
        </p:nvCxnSpPr>
        <p:spPr>
          <a:xfrm>
            <a:off x="-5" y="2456434"/>
            <a:ext cx="9153547" cy="1"/>
          </a:xfrm>
          <a:prstGeom prst="straightConnector1">
            <a:avLst/>
          </a:prstGeom>
          <a:noFill/>
          <a:ln cap="flat" cmpd="sng" w="9525">
            <a:solidFill>
              <a:srgbClr val="B7B7B7">
                <a:alpha val="49411"/>
              </a:srgbClr>
            </a:solidFill>
            <a:prstDash val="solid"/>
            <a:round/>
            <a:headEnd len="sm" w="sm" type="none"/>
            <a:tailEnd len="sm" w="sm" type="none"/>
          </a:ln>
        </p:spPr>
      </p:cxnSp>
      <p:sp>
        <p:nvSpPr>
          <p:cNvPr id="23" name="Google Shape;23;p1"/>
          <p:cNvSpPr txBox="1"/>
          <p:nvPr/>
        </p:nvSpPr>
        <p:spPr>
          <a:xfrm>
            <a:off x="2242745" y="1774016"/>
            <a:ext cx="6874896" cy="67710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2060"/>
              </a:buClr>
              <a:buSzPts val="4400"/>
              <a:buFont typeface="Georgia"/>
              <a:buNone/>
            </a:pPr>
            <a:r>
              <a:rPr b="1" i="0" lang="en-US" sz="4400" u="none" cap="none" strike="noStrike">
                <a:solidFill>
                  <a:srgbClr val="002060"/>
                </a:solidFill>
                <a:latin typeface="Georgia"/>
                <a:ea typeface="Georgia"/>
                <a:cs typeface="Georgia"/>
                <a:sym typeface="Georgia"/>
              </a:rPr>
              <a:t>Эндокринді жүйе</a:t>
            </a:r>
            <a:endParaRPr b="1" i="0" sz="3200" u="none" cap="none" strike="noStrike">
              <a:solidFill>
                <a:srgbClr val="002060"/>
              </a:solidFill>
              <a:latin typeface="Georgia"/>
              <a:ea typeface="Georgia"/>
              <a:cs typeface="Georgia"/>
              <a:sym typeface="Georgia"/>
            </a:endParaRPr>
          </a:p>
        </p:txBody>
      </p:sp>
      <p:pic>
        <p:nvPicPr>
          <p:cNvPr descr="image1.png" id="24" name="Google Shape;24;p1"/>
          <p:cNvPicPr preferRelativeResize="0"/>
          <p:nvPr/>
        </p:nvPicPr>
        <p:blipFill rotWithShape="1">
          <a:blip r:embed="rId3">
            <a:alphaModFix/>
          </a:blip>
          <a:srcRect b="0" l="0" r="0" t="0"/>
          <a:stretch/>
        </p:blipFill>
        <p:spPr>
          <a:xfrm>
            <a:off x="383102" y="1215423"/>
            <a:ext cx="1227553" cy="1069889"/>
          </a:xfrm>
          <a:prstGeom prst="rect">
            <a:avLst/>
          </a:prstGeom>
          <a:noFill/>
          <a:ln>
            <a:noFill/>
          </a:ln>
        </p:spPr>
      </p:pic>
      <p:pic>
        <p:nvPicPr>
          <p:cNvPr descr="https://lh4.googleusercontent.com/Qh_jdIALH524CoLc9rRsTDO_g9aVzPRZENPsyee4jfq94CTURoiulahY0b8c8WCMhTS566X4=w16383" id="25" name="Google Shape;25;p1"/>
          <p:cNvPicPr preferRelativeResize="0"/>
          <p:nvPr/>
        </p:nvPicPr>
        <p:blipFill rotWithShape="1">
          <a:blip r:embed="rId4">
            <a:alphaModFix/>
          </a:blip>
          <a:srcRect b="0" l="0" r="0" t="0"/>
          <a:stretch/>
        </p:blipFill>
        <p:spPr>
          <a:xfrm>
            <a:off x="6732240" y="5589240"/>
            <a:ext cx="2079529" cy="702612"/>
          </a:xfrm>
          <a:prstGeom prst="rect">
            <a:avLst/>
          </a:prstGeom>
          <a:noFill/>
          <a:ln>
            <a:noFill/>
          </a:ln>
        </p:spPr>
      </p:pic>
      <p:pic>
        <p:nvPicPr>
          <p:cNvPr id="26" name="Google Shape;26;p1"/>
          <p:cNvPicPr preferRelativeResize="0"/>
          <p:nvPr/>
        </p:nvPicPr>
        <p:blipFill rotWithShape="1">
          <a:blip r:embed="rId5">
            <a:alphaModFix/>
          </a:blip>
          <a:srcRect b="0" l="0" r="0" t="0"/>
          <a:stretch/>
        </p:blipFill>
        <p:spPr>
          <a:xfrm>
            <a:off x="3131840" y="2974378"/>
            <a:ext cx="3168352" cy="29646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
                                        </p:tgtEl>
                                        <p:attrNameLst>
                                          <p:attrName>style.visibility</p:attrName>
                                        </p:attrNameLst>
                                      </p:cBhvr>
                                      <p:to>
                                        <p:strVal val="visible"/>
                                      </p:to>
                                    </p:set>
                                    <p:animEffect filter="fade" transition="in">
                                      <p:cBhvr>
                                        <p:cTn dur="500"/>
                                        <p:tgtEl>
                                          <p:spTgt spid="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300"/>
                                        <p:tgtEl>
                                          <p:spTgt spid="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70"/>
          <p:cNvSpPr txBox="1"/>
          <p:nvPr>
            <p:ph type="title"/>
          </p:nvPr>
        </p:nvSpPr>
        <p:spPr>
          <a:xfrm>
            <a:off x="395536" y="260648"/>
            <a:ext cx="8520604" cy="64807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3240">
                <a:solidFill>
                  <a:srgbClr val="970F53"/>
                </a:solidFill>
                <a:latin typeface="Georgia"/>
                <a:ea typeface="Georgia"/>
                <a:cs typeface="Georgia"/>
                <a:sym typeface="Georgia"/>
              </a:rPr>
              <a:t>Гипоталамус және гипофиз</a:t>
            </a:r>
            <a:endParaRPr b="1" sz="3240">
              <a:solidFill>
                <a:srgbClr val="970F53"/>
              </a:solidFill>
              <a:latin typeface="Georgia"/>
              <a:ea typeface="Georgia"/>
              <a:cs typeface="Georgia"/>
              <a:sym typeface="Georgia"/>
            </a:endParaRPr>
          </a:p>
        </p:txBody>
      </p:sp>
      <p:sp>
        <p:nvSpPr>
          <p:cNvPr id="85" name="Google Shape;85;p70"/>
          <p:cNvSpPr txBox="1"/>
          <p:nvPr>
            <p:ph idx="1" type="body"/>
          </p:nvPr>
        </p:nvSpPr>
        <p:spPr>
          <a:xfrm>
            <a:off x="323528" y="764704"/>
            <a:ext cx="8712968" cy="5832648"/>
          </a:xfrm>
          <a:prstGeom prst="rect">
            <a:avLst/>
          </a:prstGeom>
          <a:noFill/>
          <a:ln>
            <a:noFill/>
          </a:ln>
        </p:spPr>
        <p:txBody>
          <a:bodyPr anchorCtr="0" anchor="t" bIns="91400" lIns="91400" spcFirstLastPara="1" rIns="91400" wrap="square" tIns="91400">
            <a:normAutofit/>
          </a:bodyPr>
          <a:lstStyle/>
          <a:p>
            <a:pPr indent="-228600" lvl="0" marL="457200" rtl="0" algn="l">
              <a:lnSpc>
                <a:spcPct val="95000"/>
              </a:lnSpc>
              <a:spcBef>
                <a:spcPts val="0"/>
              </a:spcBef>
              <a:spcAft>
                <a:spcPts val="0"/>
              </a:spcAft>
              <a:buClr>
                <a:srgbClr val="595959"/>
              </a:buClr>
              <a:buSzPts val="1800"/>
              <a:buNone/>
            </a:pPr>
            <a:r>
              <a:t/>
            </a:r>
            <a:endParaRPr sz="1320"/>
          </a:p>
          <a:p>
            <a:pPr indent="-342900" lvl="0" marL="457200" rtl="0" algn="just">
              <a:lnSpc>
                <a:spcPct val="95000"/>
              </a:lnSpc>
              <a:spcBef>
                <a:spcPts val="0"/>
              </a:spcBef>
              <a:spcAft>
                <a:spcPts val="0"/>
              </a:spcAft>
              <a:buSzPts val="1800"/>
              <a:buChar char="●"/>
            </a:pPr>
            <a:r>
              <a:rPr lang="en-US" sz="1760">
                <a:latin typeface="Georgia"/>
                <a:ea typeface="Georgia"/>
                <a:cs typeface="Georgia"/>
                <a:sym typeface="Georgia"/>
              </a:rPr>
              <a:t>Тегістелген шұңқыр тәрізді </a:t>
            </a:r>
            <a:r>
              <a:rPr b="1" lang="en-US" sz="1760">
                <a:latin typeface="Georgia"/>
                <a:ea typeface="Georgia"/>
                <a:cs typeface="Georgia"/>
                <a:sym typeface="Georgia"/>
              </a:rPr>
              <a:t>гипоталамус</a:t>
            </a:r>
            <a:r>
              <a:rPr lang="en-US" sz="1760">
                <a:latin typeface="Georgia"/>
                <a:ea typeface="Georgia"/>
                <a:cs typeface="Georgia"/>
                <a:sym typeface="Georgia"/>
              </a:rPr>
              <a:t> мидың үшінші қарыншасының едені мен қабырғаларын құрайды;</a:t>
            </a:r>
            <a:endParaRPr/>
          </a:p>
          <a:p>
            <a:pPr indent="-342900" lvl="0" marL="457200" rtl="0" algn="just">
              <a:lnSpc>
                <a:spcPct val="95000"/>
              </a:lnSpc>
              <a:spcBef>
                <a:spcPts val="0"/>
              </a:spcBef>
              <a:spcAft>
                <a:spcPts val="0"/>
              </a:spcAft>
              <a:buSzPts val="1800"/>
              <a:buChar char="●"/>
            </a:pPr>
            <a:r>
              <a:rPr lang="en-US" sz="1760">
                <a:latin typeface="Georgia"/>
                <a:ea typeface="Georgia"/>
                <a:cs typeface="Georgia"/>
                <a:sym typeface="Georgia"/>
              </a:rPr>
              <a:t>Ол судың тепе-теңдігін және жыныстық қатынас пен босануға байланысты терморегуляцияны реттейді.</a:t>
            </a:r>
            <a:endParaRPr/>
          </a:p>
          <a:p>
            <a:pPr indent="-228600" lvl="0" marL="457200" rtl="0" algn="just">
              <a:lnSpc>
                <a:spcPct val="95000"/>
              </a:lnSpc>
              <a:spcBef>
                <a:spcPts val="0"/>
              </a:spcBef>
              <a:spcAft>
                <a:spcPts val="0"/>
              </a:spcAft>
              <a:buSzPts val="1800"/>
              <a:buNone/>
            </a:pPr>
            <a:r>
              <a:t/>
            </a:r>
            <a:endParaRPr sz="1760">
              <a:latin typeface="Georgia"/>
              <a:ea typeface="Georgia"/>
              <a:cs typeface="Georgia"/>
              <a:sym typeface="Georgia"/>
            </a:endParaRPr>
          </a:p>
          <a:p>
            <a:pPr indent="-342900" lvl="0" marL="457200" rtl="0" algn="just">
              <a:lnSpc>
                <a:spcPct val="95000"/>
              </a:lnSpc>
              <a:spcBef>
                <a:spcPts val="0"/>
              </a:spcBef>
              <a:spcAft>
                <a:spcPts val="0"/>
              </a:spcAft>
              <a:buSzPts val="1800"/>
              <a:buChar char="●"/>
            </a:pPr>
            <a:r>
              <a:rPr b="1" lang="en-US" sz="1760">
                <a:latin typeface="Georgia"/>
                <a:ea typeface="Georgia"/>
                <a:cs typeface="Georgia"/>
                <a:sym typeface="Georgia"/>
              </a:rPr>
              <a:t>Гипофиз</a:t>
            </a:r>
            <a:r>
              <a:rPr lang="en-US" sz="1760">
                <a:latin typeface="Georgia"/>
                <a:ea typeface="Georgia"/>
                <a:cs typeface="Georgia"/>
                <a:sym typeface="Georgia"/>
              </a:rPr>
              <a:t> шамамен 1,3 см құрайды;</a:t>
            </a:r>
            <a:endParaRPr/>
          </a:p>
          <a:p>
            <a:pPr indent="-342900" lvl="0" marL="457200" rtl="0" algn="just">
              <a:lnSpc>
                <a:spcPct val="95000"/>
              </a:lnSpc>
              <a:spcBef>
                <a:spcPts val="0"/>
              </a:spcBef>
              <a:spcAft>
                <a:spcPts val="0"/>
              </a:spcAft>
              <a:buSzPts val="1800"/>
              <a:buChar char="●"/>
            </a:pPr>
            <a:r>
              <a:rPr lang="en-US" sz="1760">
                <a:latin typeface="Georgia"/>
                <a:ea typeface="Georgia"/>
                <a:cs typeface="Georgia"/>
                <a:sym typeface="Georgia"/>
              </a:rPr>
              <a:t>Ол шын мәнінде екі құрылымнан тұрады - гипофиздің алдыңғы және артқы бөлігі</a:t>
            </a:r>
            <a:endParaRPr sz="1760">
              <a:latin typeface="Georgia"/>
              <a:ea typeface="Georgia"/>
              <a:cs typeface="Georgia"/>
              <a:sym typeface="Georgia"/>
            </a:endParaRPr>
          </a:p>
          <a:p>
            <a:pPr indent="-342900" lvl="0" marL="457200" rtl="0" algn="just">
              <a:lnSpc>
                <a:spcPct val="95000"/>
              </a:lnSpc>
              <a:spcBef>
                <a:spcPts val="0"/>
              </a:spcBef>
              <a:spcAft>
                <a:spcPts val="0"/>
              </a:spcAft>
              <a:buSzPts val="1800"/>
              <a:buChar char="●"/>
            </a:pPr>
            <a:r>
              <a:rPr lang="en-US" sz="1760">
                <a:latin typeface="Georgia"/>
                <a:ea typeface="Georgia"/>
                <a:cs typeface="Georgia"/>
                <a:sym typeface="Georgia"/>
              </a:rPr>
              <a:t>Гипофиздің алдыңғы бөлігі немесе </a:t>
            </a:r>
            <a:r>
              <a:rPr b="1" i="1" lang="en-US" sz="1760">
                <a:latin typeface="Georgia"/>
                <a:ea typeface="Georgia"/>
                <a:cs typeface="Georgia"/>
                <a:sym typeface="Georgia"/>
              </a:rPr>
              <a:t>аденогипофи</a:t>
            </a:r>
            <a:r>
              <a:rPr i="1" lang="en-US" sz="1760">
                <a:latin typeface="Georgia"/>
                <a:ea typeface="Georgia"/>
                <a:cs typeface="Georgia"/>
                <a:sym typeface="Georgia"/>
              </a:rPr>
              <a:t>з</a:t>
            </a:r>
            <a:r>
              <a:rPr lang="en-US" sz="1760">
                <a:latin typeface="Georgia"/>
                <a:ea typeface="Georgia"/>
                <a:cs typeface="Georgia"/>
                <a:sym typeface="Georgia"/>
              </a:rPr>
              <a:t>. Оның гипоталамуспен жүйке байланысы жоқ, бірақ оны гипофизальды портал жүйесі деп аталатын қан тамырлары кешені байланыстырады.</a:t>
            </a:r>
            <a:endParaRPr/>
          </a:p>
          <a:p>
            <a:pPr indent="-228600" lvl="0" marL="457200" rtl="0" algn="just">
              <a:lnSpc>
                <a:spcPct val="95000"/>
              </a:lnSpc>
              <a:spcBef>
                <a:spcPts val="0"/>
              </a:spcBef>
              <a:spcAft>
                <a:spcPts val="0"/>
              </a:spcAft>
              <a:buSzPts val="1800"/>
              <a:buNone/>
            </a:pPr>
            <a:r>
              <a:t/>
            </a:r>
            <a:endParaRPr sz="1760">
              <a:latin typeface="Georgia"/>
              <a:ea typeface="Georgia"/>
              <a:cs typeface="Georgia"/>
              <a:sym typeface="Georgia"/>
            </a:endParaRPr>
          </a:p>
          <a:p>
            <a:pPr indent="-342900" lvl="0" marL="457200" rtl="0" algn="just">
              <a:lnSpc>
                <a:spcPct val="95000"/>
              </a:lnSpc>
              <a:spcBef>
                <a:spcPts val="0"/>
              </a:spcBef>
              <a:spcAft>
                <a:spcPts val="0"/>
              </a:spcAft>
              <a:buSzPts val="1800"/>
              <a:buChar char="●"/>
            </a:pPr>
            <a:r>
              <a:rPr lang="en-US" sz="1760">
                <a:latin typeface="Georgia"/>
                <a:ea typeface="Georgia"/>
                <a:cs typeface="Georgia"/>
                <a:sym typeface="Georgia"/>
              </a:rPr>
              <a:t>Артқы гипофиз немесе </a:t>
            </a:r>
            <a:r>
              <a:rPr b="1" i="1" lang="en-US" sz="1760">
                <a:latin typeface="Georgia"/>
                <a:ea typeface="Georgia"/>
                <a:cs typeface="Georgia"/>
                <a:sym typeface="Georgia"/>
              </a:rPr>
              <a:t>нейрогипофиз</a:t>
            </a:r>
            <a:r>
              <a:rPr lang="en-US" sz="1760">
                <a:latin typeface="Georgia"/>
                <a:ea typeface="Georgia"/>
                <a:cs typeface="Georgia"/>
                <a:sym typeface="Georgia"/>
              </a:rPr>
              <a:t>, бұл шын мәнінде жүйке ұлпасы ол нақты без емес,. Гипофиздің артқы бөлігінің гормондарын гипоталамустағы кейбір нейроэндокриндік жасушалар жасайды. Олардың аксондары сабақтан гипоталамо-гипофизальды тракт деп аталатын шоқ ретінде өтіп, артқы лобпен аяқталады.</a:t>
            </a:r>
            <a:endParaRPr sz="176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72"/>
          <p:cNvPicPr preferRelativeResize="0"/>
          <p:nvPr/>
        </p:nvPicPr>
        <p:blipFill rotWithShape="1">
          <a:blip r:embed="rId3">
            <a:alphaModFix/>
          </a:blip>
          <a:srcRect b="0" l="0" r="0" t="0"/>
          <a:stretch/>
        </p:blipFill>
        <p:spPr>
          <a:xfrm>
            <a:off x="214825" y="77050"/>
            <a:ext cx="8774949" cy="671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73"/>
          <p:cNvSpPr txBox="1"/>
          <p:nvPr>
            <p:ph type="title"/>
          </p:nvPr>
        </p:nvSpPr>
        <p:spPr>
          <a:xfrm>
            <a:off x="323528" y="332656"/>
            <a:ext cx="8520604" cy="57271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i="1" lang="en-US" sz="3240">
                <a:latin typeface="Georgia"/>
                <a:ea typeface="Georgia"/>
                <a:cs typeface="Georgia"/>
                <a:sym typeface="Georgia"/>
              </a:rPr>
              <a:t>Гипоталамус гормондары</a:t>
            </a:r>
            <a:endParaRPr b="1" i="1" sz="3240">
              <a:latin typeface="Georgia"/>
              <a:ea typeface="Georgia"/>
              <a:cs typeface="Georgia"/>
              <a:sym typeface="Georgia"/>
            </a:endParaRPr>
          </a:p>
        </p:txBody>
      </p:sp>
      <p:sp>
        <p:nvSpPr>
          <p:cNvPr id="96" name="Google Shape;96;p73"/>
          <p:cNvSpPr txBox="1"/>
          <p:nvPr>
            <p:ph idx="1" type="body"/>
          </p:nvPr>
        </p:nvSpPr>
        <p:spPr>
          <a:xfrm>
            <a:off x="323528" y="908720"/>
            <a:ext cx="8508774" cy="4517407"/>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lang="en-US"/>
              <a:t>Олар сегіз - гипофиздің алдыңғы бөлігін реттеу үшін алтауы, ал екеуі артқы гипофизде сақталады және талап бойынша босатылады.</a:t>
            </a:r>
            <a:endParaRPr/>
          </a:p>
        </p:txBody>
      </p:sp>
      <p:pic>
        <p:nvPicPr>
          <p:cNvPr id="97" name="Google Shape;97;p73"/>
          <p:cNvPicPr preferRelativeResize="0"/>
          <p:nvPr/>
        </p:nvPicPr>
        <p:blipFill rotWithShape="1">
          <a:blip r:embed="rId3">
            <a:alphaModFix/>
          </a:blip>
          <a:srcRect b="0" l="0" r="0" t="0"/>
          <a:stretch/>
        </p:blipFill>
        <p:spPr>
          <a:xfrm>
            <a:off x="683568" y="2348880"/>
            <a:ext cx="7696200" cy="40324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4"/>
          <p:cNvSpPr txBox="1"/>
          <p:nvPr>
            <p:ph type="title"/>
          </p:nvPr>
        </p:nvSpPr>
        <p:spPr>
          <a:xfrm>
            <a:off x="601977" y="188640"/>
            <a:ext cx="8520604" cy="57271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3240">
                <a:solidFill>
                  <a:srgbClr val="C00000"/>
                </a:solidFill>
                <a:latin typeface="Georgia"/>
                <a:ea typeface="Georgia"/>
                <a:cs typeface="Georgia"/>
                <a:sym typeface="Georgia"/>
              </a:rPr>
              <a:t>Гипофиз гормондары</a:t>
            </a:r>
            <a:endParaRPr b="1" sz="3240">
              <a:solidFill>
                <a:srgbClr val="C00000"/>
              </a:solidFill>
              <a:latin typeface="Georgia"/>
              <a:ea typeface="Georgia"/>
              <a:cs typeface="Georgia"/>
              <a:sym typeface="Georgia"/>
            </a:endParaRPr>
          </a:p>
        </p:txBody>
      </p:sp>
      <p:pic>
        <p:nvPicPr>
          <p:cNvPr id="103" name="Google Shape;103;p74"/>
          <p:cNvPicPr preferRelativeResize="0"/>
          <p:nvPr/>
        </p:nvPicPr>
        <p:blipFill rotWithShape="1">
          <a:blip r:embed="rId3">
            <a:alphaModFix/>
          </a:blip>
          <a:srcRect b="0" l="0" r="0" t="0"/>
          <a:stretch/>
        </p:blipFill>
        <p:spPr>
          <a:xfrm>
            <a:off x="114275" y="836700"/>
            <a:ext cx="8776325" cy="577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78"/>
          <p:cNvPicPr preferRelativeResize="0"/>
          <p:nvPr/>
        </p:nvPicPr>
        <p:blipFill rotWithShape="1">
          <a:blip r:embed="rId3">
            <a:alphaModFix/>
          </a:blip>
          <a:srcRect b="0" l="0" r="0" t="0"/>
          <a:stretch/>
        </p:blipFill>
        <p:spPr>
          <a:xfrm>
            <a:off x="5004048" y="332656"/>
            <a:ext cx="4458333" cy="4896544"/>
          </a:xfrm>
          <a:prstGeom prst="rect">
            <a:avLst/>
          </a:prstGeom>
          <a:noFill/>
          <a:ln>
            <a:noFill/>
          </a:ln>
        </p:spPr>
      </p:pic>
      <p:sp>
        <p:nvSpPr>
          <p:cNvPr id="109" name="Google Shape;109;p78"/>
          <p:cNvSpPr txBox="1"/>
          <p:nvPr>
            <p:ph idx="1" type="body"/>
          </p:nvPr>
        </p:nvSpPr>
        <p:spPr>
          <a:xfrm>
            <a:off x="179512" y="332656"/>
            <a:ext cx="5112568" cy="6408712"/>
          </a:xfrm>
          <a:prstGeom prst="rect">
            <a:avLst/>
          </a:prstGeom>
          <a:noFill/>
          <a:ln>
            <a:noFill/>
          </a:ln>
        </p:spPr>
        <p:txBody>
          <a:bodyPr anchorCtr="0" anchor="t" bIns="91400" lIns="91400" spcFirstLastPara="1" rIns="91400" wrap="square" tIns="91400">
            <a:normAutofit/>
          </a:bodyPr>
          <a:lstStyle/>
          <a:p>
            <a:pPr indent="-342900" lvl="0" marL="457200" rtl="0" algn="l">
              <a:lnSpc>
                <a:spcPct val="95000"/>
              </a:lnSpc>
              <a:spcBef>
                <a:spcPts val="0"/>
              </a:spcBef>
              <a:spcAft>
                <a:spcPts val="0"/>
              </a:spcAft>
              <a:buClr>
                <a:srgbClr val="595959"/>
              </a:buClr>
              <a:buSzPts val="1800"/>
              <a:buChar char="●"/>
            </a:pPr>
            <a:r>
              <a:rPr b="1" lang="en-US" sz="1860"/>
              <a:t>Фолликулаларды ынталандыратын гормон (FSH) </a:t>
            </a:r>
            <a:r>
              <a:rPr lang="en-US" sz="1860"/>
              <a:t>гонадотроптар деп аталатын гипофиз жасушаларынан бөлінеді.</a:t>
            </a:r>
            <a:endParaRPr/>
          </a:p>
          <a:p>
            <a:pPr indent="-342900" lvl="0" marL="457200" rtl="0" algn="l">
              <a:lnSpc>
                <a:spcPct val="95000"/>
              </a:lnSpc>
              <a:spcBef>
                <a:spcPts val="0"/>
              </a:spcBef>
              <a:spcAft>
                <a:spcPts val="0"/>
              </a:spcAft>
              <a:buClr>
                <a:srgbClr val="595959"/>
              </a:buClr>
              <a:buSzPts val="1800"/>
              <a:buChar char="●"/>
            </a:pPr>
            <a:r>
              <a:rPr lang="en-US" sz="1860"/>
              <a:t>  Аналық безде ол аналық жыныс гормондарының бөлінуін және құрамында жұмыртқа бар көпіршікті фолликулалардың дамуын ынталандырады.</a:t>
            </a:r>
            <a:endParaRPr/>
          </a:p>
          <a:p>
            <a:pPr indent="-342900" lvl="0" marL="457200" rtl="0" algn="l">
              <a:lnSpc>
                <a:spcPct val="95000"/>
              </a:lnSpc>
              <a:spcBef>
                <a:spcPts val="0"/>
              </a:spcBef>
              <a:spcAft>
                <a:spcPts val="0"/>
              </a:spcAft>
              <a:buClr>
                <a:srgbClr val="595959"/>
              </a:buClr>
              <a:buSzPts val="1800"/>
              <a:buChar char="●"/>
            </a:pPr>
            <a:r>
              <a:rPr lang="en-US" sz="1860"/>
              <a:t>Аталық бездерде ол сперматозоидтардың пайда болуын ынталандырады.</a:t>
            </a:r>
            <a:endParaRPr/>
          </a:p>
          <a:p>
            <a:pPr indent="-342900" lvl="0" marL="457200" rtl="0" algn="l">
              <a:lnSpc>
                <a:spcPct val="95000"/>
              </a:lnSpc>
              <a:spcBef>
                <a:spcPts val="0"/>
              </a:spcBef>
              <a:spcAft>
                <a:spcPts val="0"/>
              </a:spcAft>
              <a:buClr>
                <a:srgbClr val="595959"/>
              </a:buClr>
              <a:buSzPts val="1800"/>
              <a:buChar char="●"/>
            </a:pPr>
            <a:r>
              <a:rPr b="1" lang="en-US" sz="1860"/>
              <a:t>Лютеинизирлеуші гормон (LH) </a:t>
            </a:r>
            <a:r>
              <a:rPr lang="en-US" sz="1860"/>
              <a:t>гонадотроптар арқылы бөлінеді.</a:t>
            </a:r>
            <a:endParaRPr/>
          </a:p>
          <a:p>
            <a:pPr indent="-342900" lvl="0" marL="457200" rtl="0" algn="l">
              <a:lnSpc>
                <a:spcPct val="95000"/>
              </a:lnSpc>
              <a:spcBef>
                <a:spcPts val="0"/>
              </a:spcBef>
              <a:spcAft>
                <a:spcPts val="0"/>
              </a:spcAft>
              <a:buClr>
                <a:srgbClr val="595959"/>
              </a:buClr>
              <a:buSzPts val="1800"/>
              <a:buChar char="●"/>
            </a:pPr>
            <a:r>
              <a:rPr lang="en-US" sz="1860"/>
              <a:t>Әйелдерде ол овуляцияны, жұмыртқаның шығуын ынталандырады.</a:t>
            </a:r>
            <a:endParaRPr/>
          </a:p>
          <a:p>
            <a:pPr indent="-342900" lvl="0" marL="457200" rtl="0" algn="l">
              <a:lnSpc>
                <a:spcPct val="95000"/>
              </a:lnSpc>
              <a:spcBef>
                <a:spcPts val="0"/>
              </a:spcBef>
              <a:spcAft>
                <a:spcPts val="0"/>
              </a:spcAft>
              <a:buClr>
                <a:srgbClr val="595959"/>
              </a:buClr>
              <a:buSzPts val="1800"/>
              <a:buChar char="●"/>
            </a:pPr>
            <a:r>
              <a:rPr lang="en-US" sz="1860"/>
              <a:t>LH сары дененің прогестерон.</a:t>
            </a:r>
            <a:endParaRPr/>
          </a:p>
          <a:p>
            <a:pPr indent="0" lvl="0" marL="114300" rtl="0" algn="l">
              <a:lnSpc>
                <a:spcPct val="95000"/>
              </a:lnSpc>
              <a:spcBef>
                <a:spcPts val="0"/>
              </a:spcBef>
              <a:spcAft>
                <a:spcPts val="0"/>
              </a:spcAft>
              <a:buSzPts val="1800"/>
              <a:buNone/>
            </a:pPr>
            <a:r>
              <a:rPr lang="en-US" sz="1860"/>
              <a:t> бөлінуін ынталандырады</a:t>
            </a:r>
            <a:endParaRPr sz="1860"/>
          </a:p>
          <a:p>
            <a:pPr indent="-342900" lvl="0" marL="457200" rtl="0" algn="l">
              <a:lnSpc>
                <a:spcPct val="95000"/>
              </a:lnSpc>
              <a:spcBef>
                <a:spcPts val="0"/>
              </a:spcBef>
              <a:spcAft>
                <a:spcPts val="0"/>
              </a:spcAft>
              <a:buClr>
                <a:srgbClr val="595959"/>
              </a:buClr>
              <a:buSzPts val="1800"/>
              <a:buChar char="●"/>
            </a:pPr>
            <a:r>
              <a:rPr lang="en-US" sz="1860"/>
              <a:t>Еркектерде LH тестостерон бөлу үшін аталық бездерді ынталандырады</a:t>
            </a:r>
            <a:endParaRPr sz="186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79"/>
          <p:cNvPicPr preferRelativeResize="0"/>
          <p:nvPr/>
        </p:nvPicPr>
        <p:blipFill rotWithShape="1">
          <a:blip r:embed="rId3">
            <a:alphaModFix/>
          </a:blip>
          <a:srcRect b="0" l="0" r="0" t="0"/>
          <a:stretch/>
        </p:blipFill>
        <p:spPr>
          <a:xfrm>
            <a:off x="4283968" y="3789040"/>
            <a:ext cx="4729162" cy="2747962"/>
          </a:xfrm>
          <a:prstGeom prst="rect">
            <a:avLst/>
          </a:prstGeom>
          <a:noFill/>
          <a:ln>
            <a:noFill/>
          </a:ln>
        </p:spPr>
      </p:pic>
      <p:sp>
        <p:nvSpPr>
          <p:cNvPr id="115" name="Google Shape;115;p79"/>
          <p:cNvSpPr txBox="1"/>
          <p:nvPr>
            <p:ph idx="1" type="body"/>
          </p:nvPr>
        </p:nvSpPr>
        <p:spPr>
          <a:xfrm>
            <a:off x="179512" y="908720"/>
            <a:ext cx="5400600" cy="5112568"/>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b="1" lang="en-US"/>
              <a:t>Қалқанша безін ынталандыратын гормон (TSH), </a:t>
            </a:r>
            <a:r>
              <a:rPr lang="en-US"/>
              <a:t>немесе тиреотропин.</a:t>
            </a:r>
            <a:endParaRPr/>
          </a:p>
          <a:p>
            <a:pPr indent="-342900" lvl="0" marL="457200" rtl="0" algn="l">
              <a:lnSpc>
                <a:spcPct val="115000"/>
              </a:lnSpc>
              <a:spcBef>
                <a:spcPts val="0"/>
              </a:spcBef>
              <a:spcAft>
                <a:spcPts val="0"/>
              </a:spcAft>
              <a:buClr>
                <a:srgbClr val="595959"/>
              </a:buClr>
              <a:buSzPts val="1800"/>
              <a:buChar char="●"/>
            </a:pPr>
            <a:r>
              <a:rPr lang="en-US"/>
              <a:t>ТТГ тиреотроптар деп аталатын гипофиз жасушаларынан бөлінеді.</a:t>
            </a:r>
            <a:endParaRPr/>
          </a:p>
          <a:p>
            <a:pPr indent="-342900" lvl="0" marL="457200" rtl="0" algn="l">
              <a:lnSpc>
                <a:spcPct val="115000"/>
              </a:lnSpc>
              <a:spcBef>
                <a:spcPts val="0"/>
              </a:spcBef>
              <a:spcAft>
                <a:spcPts val="0"/>
              </a:spcAft>
              <a:buClr>
                <a:srgbClr val="595959"/>
              </a:buClr>
              <a:buSzPts val="1800"/>
              <a:buChar char="●"/>
            </a:pPr>
            <a:r>
              <a:rPr lang="en-US"/>
              <a:t>Бұл Қалқанша безінің өсуін және Қалқанша безінің гормонының (T3, T4, C) бөлінуін ынталандырады</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80"/>
          <p:cNvSpPr txBox="1"/>
          <p:nvPr>
            <p:ph idx="1" type="body"/>
          </p:nvPr>
        </p:nvSpPr>
        <p:spPr>
          <a:xfrm>
            <a:off x="251520" y="116632"/>
            <a:ext cx="8352928" cy="5309495"/>
          </a:xfrm>
          <a:prstGeom prst="rect">
            <a:avLst/>
          </a:prstGeom>
          <a:noFill/>
          <a:ln>
            <a:noFill/>
          </a:ln>
        </p:spPr>
        <p:txBody>
          <a:bodyPr anchorCtr="0" anchor="t" bIns="91400" lIns="91400" spcFirstLastPara="1" rIns="91400" wrap="square" tIns="91400">
            <a:normAutofit/>
          </a:bodyPr>
          <a:lstStyle/>
          <a:p>
            <a:pPr indent="-342900" lvl="0" marL="457200" rtl="0" algn="just">
              <a:lnSpc>
                <a:spcPct val="115000"/>
              </a:lnSpc>
              <a:spcBef>
                <a:spcPts val="0"/>
              </a:spcBef>
              <a:spcAft>
                <a:spcPts val="0"/>
              </a:spcAft>
              <a:buSzPts val="1800"/>
              <a:buChar char="●"/>
            </a:pPr>
            <a:r>
              <a:rPr b="1" lang="en-US"/>
              <a:t>Адренокортикотропты гормон (ACTH) </a:t>
            </a:r>
            <a:r>
              <a:rPr lang="en-US"/>
              <a:t>немесе кортикотропин.</a:t>
            </a:r>
            <a:endParaRPr/>
          </a:p>
          <a:p>
            <a:pPr indent="-342900" lvl="0" marL="457200" rtl="0" algn="just">
              <a:lnSpc>
                <a:spcPct val="115000"/>
              </a:lnSpc>
              <a:spcBef>
                <a:spcPts val="0"/>
              </a:spcBef>
              <a:spcAft>
                <a:spcPts val="0"/>
              </a:spcAft>
              <a:buSzPts val="1800"/>
              <a:buChar char="●"/>
            </a:pPr>
            <a:r>
              <a:rPr lang="en-US"/>
              <a:t>АКТГ-ны кортикотроптар деп аталатын жасушалар бөледі.</a:t>
            </a:r>
            <a:endParaRPr/>
          </a:p>
          <a:p>
            <a:pPr indent="-342900" lvl="0" marL="457200" rtl="0" algn="just">
              <a:lnSpc>
                <a:spcPct val="115000"/>
              </a:lnSpc>
              <a:spcBef>
                <a:spcPts val="0"/>
              </a:spcBef>
              <a:spcAft>
                <a:spcPts val="0"/>
              </a:spcAft>
              <a:buSzPts val="1800"/>
              <a:buChar char="●"/>
            </a:pPr>
            <a:r>
              <a:rPr lang="en-US"/>
              <a:t>Оның мақсатты мүшесі - бүйрек үсті безінің қыртысы.</a:t>
            </a:r>
            <a:endParaRPr/>
          </a:p>
          <a:p>
            <a:pPr indent="-342900" lvl="0" marL="457200" rtl="0" algn="just">
              <a:lnSpc>
                <a:spcPct val="115000"/>
              </a:lnSpc>
              <a:spcBef>
                <a:spcPts val="0"/>
              </a:spcBef>
              <a:spcAft>
                <a:spcPts val="0"/>
              </a:spcAft>
              <a:buSzPts val="1800"/>
              <a:buChar char="●"/>
            </a:pPr>
            <a:r>
              <a:rPr lang="en-US"/>
              <a:t>ACTH глюкозаны, ақуызды және майдың метаболизмін реттейтін глюкокортикоидтар (әсіресе кортизол) деп аталатын гормондарды бөлуге қыртысты денені ынталандырады</a:t>
            </a:r>
            <a:endParaRPr/>
          </a:p>
        </p:txBody>
      </p:sp>
      <p:sp>
        <p:nvSpPr>
          <p:cNvPr descr="ACTH (Adrenocorticotropic Hormone), Cushing's Syndrome – Labpedia.net" id="121" name="Google Shape;121;p8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1"/>
          <p:cNvSpPr txBox="1"/>
          <p:nvPr>
            <p:ph idx="1" type="body"/>
          </p:nvPr>
        </p:nvSpPr>
        <p:spPr>
          <a:xfrm>
            <a:off x="395536" y="764704"/>
            <a:ext cx="8520604" cy="3416404"/>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b="1" lang="en-US"/>
              <a:t>Пролактин (PRL) </a:t>
            </a:r>
            <a:r>
              <a:rPr lang="en-US"/>
              <a:t>лактотроптар (маммотроптар) деп аталатын гипофиз жасушалары арқылы бөлінеді.</a:t>
            </a:r>
            <a:endParaRPr/>
          </a:p>
          <a:p>
            <a:pPr indent="-342900" lvl="0" marL="457200" rtl="0" algn="l">
              <a:lnSpc>
                <a:spcPct val="115000"/>
              </a:lnSpc>
              <a:spcBef>
                <a:spcPts val="0"/>
              </a:spcBef>
              <a:spcAft>
                <a:spcPts val="0"/>
              </a:spcAft>
              <a:buClr>
                <a:srgbClr val="595959"/>
              </a:buClr>
              <a:buSzPts val="1800"/>
              <a:buChar char="●"/>
            </a:pPr>
            <a:r>
              <a:rPr lang="en-US"/>
              <a:t>Жүктілік кезінде лактотроптар мөлшері мен саны бойынша өте артады, ал PRL секрециясы пропорционалды түрде жоғарылайды, бірақ бұл әйел босанғанға дейін сүт бездеріне әсер етпейді. Содан кейін, бұл оларды сүтті синтездеуге ынталандырады.</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2"/>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b="1" lang="en-US"/>
              <a:t>Өсу гормоны (GH) </a:t>
            </a:r>
            <a:r>
              <a:rPr lang="en-US"/>
              <a:t>немесе соматотропин.</a:t>
            </a:r>
            <a:endParaRPr/>
          </a:p>
          <a:p>
            <a:pPr indent="-342900" lvl="0" marL="457200" rtl="0" algn="l">
              <a:lnSpc>
                <a:spcPct val="115000"/>
              </a:lnSpc>
              <a:spcBef>
                <a:spcPts val="0"/>
              </a:spcBef>
              <a:spcAft>
                <a:spcPts val="0"/>
              </a:spcAft>
              <a:buClr>
                <a:srgbClr val="595959"/>
              </a:buClr>
              <a:buSzPts val="1800"/>
              <a:buChar char="●"/>
            </a:pPr>
            <a:r>
              <a:rPr lang="en-US"/>
              <a:t>ӨГ-ны соматотроптар бөліп шығарады.</a:t>
            </a:r>
            <a:endParaRPr/>
          </a:p>
          <a:p>
            <a:pPr indent="-342900" lvl="0" marL="457200" rtl="0" algn="l">
              <a:lnSpc>
                <a:spcPct val="115000"/>
              </a:lnSpc>
              <a:spcBef>
                <a:spcPts val="0"/>
              </a:spcBef>
              <a:spcAft>
                <a:spcPts val="0"/>
              </a:spcAft>
              <a:buClr>
                <a:srgbClr val="595959"/>
              </a:buClr>
              <a:buSzPts val="1800"/>
              <a:buChar char="●"/>
            </a:pPr>
            <a:r>
              <a:rPr lang="en-US"/>
              <a:t>ӨГ-ның жалпы әсері митозды және жасушалық дифференциацияны ынталандырады және осылайша бүкіл денеде тіндердің өсуіне ықпал етеді.</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3"/>
          <p:cNvSpPr txBox="1"/>
          <p:nvPr>
            <p:ph idx="1" type="body"/>
          </p:nvPr>
        </p:nvSpPr>
        <p:spPr>
          <a:xfrm>
            <a:off x="323528" y="908720"/>
            <a:ext cx="8508774" cy="5472608"/>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b="1" lang="en-US"/>
              <a:t>Антидиуретикалық гормон (ADH).</a:t>
            </a:r>
            <a:endParaRPr/>
          </a:p>
          <a:p>
            <a:pPr indent="-342900" lvl="0" marL="457200" rtl="0" algn="l">
              <a:lnSpc>
                <a:spcPct val="115000"/>
              </a:lnSpc>
              <a:spcBef>
                <a:spcPts val="0"/>
              </a:spcBef>
              <a:spcAft>
                <a:spcPts val="0"/>
              </a:spcAft>
              <a:buClr>
                <a:srgbClr val="595959"/>
              </a:buClr>
              <a:buSzPts val="1800"/>
              <a:buChar char="●"/>
            </a:pPr>
            <a:r>
              <a:rPr lang="en-US"/>
              <a:t>АДГ бүйректе судың сақталуын арттырады, зәрдің мөлшерін азайтады және дегидратацияның алдын алуға көмектеседі.</a:t>
            </a:r>
            <a:endParaRPr/>
          </a:p>
          <a:p>
            <a:pPr indent="-342900" lvl="0" marL="457200" rtl="0" algn="l">
              <a:lnSpc>
                <a:spcPct val="115000"/>
              </a:lnSpc>
              <a:spcBef>
                <a:spcPts val="0"/>
              </a:spcBef>
              <a:spcAft>
                <a:spcPts val="0"/>
              </a:spcAft>
              <a:buClr>
                <a:srgbClr val="595959"/>
              </a:buClr>
              <a:buSzPts val="1800"/>
              <a:buChar char="●"/>
            </a:pPr>
            <a:r>
              <a:rPr lang="en-US"/>
              <a:t>ADH сонымен қатар мидың нейротрансмиттері ретінде жұмыс істейді және әдетте аргининдік вазопрессин (AVP) деп аталады.</a:t>
            </a:r>
            <a:endParaRPr/>
          </a:p>
          <a:p>
            <a:pPr indent="-342900" lvl="0" marL="457200" rtl="0" algn="l">
              <a:lnSpc>
                <a:spcPct val="115000"/>
              </a:lnSpc>
              <a:spcBef>
                <a:spcPts val="0"/>
              </a:spcBef>
              <a:spcAft>
                <a:spcPts val="0"/>
              </a:spcAft>
              <a:buClr>
                <a:srgbClr val="595959"/>
              </a:buClr>
              <a:buSzPts val="1800"/>
              <a:buChar char="●"/>
            </a:pPr>
            <a:r>
              <a:rPr b="1" lang="en-US"/>
              <a:t>Окситоцин (OT) </a:t>
            </a:r>
            <a:r>
              <a:rPr lang="en-US"/>
              <a:t>әр түрлі репродуктивті функцияларды атқарады</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63"/>
          <p:cNvSpPr txBox="1"/>
          <p:nvPr>
            <p:ph type="title"/>
          </p:nvPr>
        </p:nvSpPr>
        <p:spPr>
          <a:xfrm>
            <a:off x="311698" y="273570"/>
            <a:ext cx="8520604" cy="572712"/>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2600"/>
              <a:buNone/>
            </a:pPr>
            <a:r>
              <a:rPr b="1" lang="en-US" sz="2340">
                <a:latin typeface="Georgia"/>
                <a:ea typeface="Georgia"/>
                <a:cs typeface="Georgia"/>
                <a:sym typeface="Georgia"/>
              </a:rPr>
              <a:t>ОҚЫТУ НӘТИЖЕЛЕРІ</a:t>
            </a:r>
            <a:endParaRPr sz="3240"/>
          </a:p>
        </p:txBody>
      </p:sp>
      <p:sp>
        <p:nvSpPr>
          <p:cNvPr id="32" name="Google Shape;32;p63"/>
          <p:cNvSpPr txBox="1"/>
          <p:nvPr>
            <p:ph idx="1" type="body"/>
          </p:nvPr>
        </p:nvSpPr>
        <p:spPr>
          <a:xfrm>
            <a:off x="107504" y="1073096"/>
            <a:ext cx="9036496" cy="5132367"/>
          </a:xfrm>
          <a:prstGeom prst="rect">
            <a:avLst/>
          </a:prstGeom>
          <a:noFill/>
          <a:ln>
            <a:noFill/>
          </a:ln>
        </p:spPr>
        <p:txBody>
          <a:bodyPr anchorCtr="0" anchor="t" bIns="91400" lIns="91400" spcFirstLastPara="1" rIns="91400" wrap="square" tIns="91400">
            <a:noAutofit/>
          </a:bodyPr>
          <a:lstStyle/>
          <a:p>
            <a:pPr indent="0" lvl="0" marL="0" rtl="0" algn="just">
              <a:lnSpc>
                <a:spcPct val="100000"/>
              </a:lnSpc>
              <a:spcBef>
                <a:spcPts val="0"/>
              </a:spcBef>
              <a:spcAft>
                <a:spcPts val="0"/>
              </a:spcAft>
              <a:buClr>
                <a:srgbClr val="000000"/>
              </a:buClr>
              <a:buSzPts val="1679"/>
              <a:buNone/>
            </a:pPr>
            <a:r>
              <a:rPr lang="en-US" sz="1800">
                <a:solidFill>
                  <a:schemeClr val="dk1"/>
                </a:solidFill>
                <a:latin typeface="Georgia"/>
                <a:ea typeface="Georgia"/>
                <a:cs typeface="Georgia"/>
                <a:sym typeface="Georgia"/>
              </a:rPr>
              <a:t>Сабақ нәтижесінде сіз:</a:t>
            </a:r>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гормондық және эндокриндік жүйені анықтайсыз;</a:t>
            </a:r>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эндокриндік жүйенің бірнеше мүшелерін атайсыз;</a:t>
            </a:r>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экзокринді бездермен  эндокринді бездердің айырмашылығын білесіз;</a:t>
            </a:r>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көптеген гормондардың стандартты қысқартуларымен танысасыз;</a:t>
            </a:r>
            <a:endParaRPr sz="1800">
              <a:solidFill>
                <a:schemeClr val="dk1"/>
              </a:solidFill>
              <a:latin typeface="Georgia"/>
              <a:ea typeface="Georgia"/>
              <a:cs typeface="Georgia"/>
              <a:sym typeface="Georgia"/>
            </a:endParaRPr>
          </a:p>
          <a:p>
            <a:pPr indent="0" lvl="0" marL="0" rtl="0" algn="just">
              <a:lnSpc>
                <a:spcPct val="100000"/>
              </a:lnSpc>
              <a:spcBef>
                <a:spcPts val="0"/>
              </a:spcBef>
              <a:spcAft>
                <a:spcPts val="0"/>
              </a:spcAft>
              <a:buClr>
                <a:srgbClr val="000000"/>
              </a:buClr>
              <a:buSzPts val="1679"/>
              <a:buNone/>
            </a:pPr>
            <a:r>
              <a:rPr lang="en-US" sz="1800">
                <a:solidFill>
                  <a:schemeClr val="dk1"/>
                </a:solidFill>
                <a:latin typeface="Georgia"/>
                <a:ea typeface="Georgia"/>
                <a:cs typeface="Georgia"/>
                <a:sym typeface="Georgia"/>
              </a:rPr>
              <a:t>Және</a:t>
            </a:r>
            <a:endParaRPr sz="1800">
              <a:solidFill>
                <a:schemeClr val="dk1"/>
              </a:solidFill>
              <a:latin typeface="Georgia"/>
              <a:ea typeface="Georgia"/>
              <a:cs typeface="Georgia"/>
              <a:sym typeface="Georgia"/>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жүйке және эндокриндік жүйелердің ұқсастығы мен айырмашылығын сипаттай білесіз</a:t>
            </a:r>
            <a:endParaRPr sz="1800">
              <a:solidFill>
                <a:schemeClr val="dk1"/>
              </a:solidFill>
              <a:latin typeface="Georgia"/>
              <a:ea typeface="Georgia"/>
              <a:cs typeface="Georgia"/>
              <a:sym typeface="Georgia"/>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гипоталамус пен гипофиздің анатомиялық байланыстарын сипаттайсыз;</a:t>
            </a:r>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гипофиздің алдыңғы және артқы бөліктерін ажыратасыз;</a:t>
            </a:r>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гипоталамус және гипофиздің әр бөлігінде пайда болатын гормондарды тізімдеп, әр гормонның қызметтерін анықтайсыз;</a:t>
            </a:r>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гипоталамус гипофизді және оның мақсатты органдарын қалай басқаратынын түсіндіре білесіз;</a:t>
            </a:r>
            <a:endParaRPr sz="1800">
              <a:solidFill>
                <a:schemeClr val="dk1"/>
              </a:solidFill>
              <a:latin typeface="Georgia"/>
              <a:ea typeface="Georgia"/>
              <a:cs typeface="Georgia"/>
              <a:sym typeface="Georgia"/>
            </a:endParaRPr>
          </a:p>
          <a:p>
            <a:pPr indent="0" lvl="0" marL="0" rtl="0" algn="just">
              <a:lnSpc>
                <a:spcPct val="100000"/>
              </a:lnSpc>
              <a:spcBef>
                <a:spcPts val="0"/>
              </a:spcBef>
              <a:spcAft>
                <a:spcPts val="0"/>
              </a:spcAft>
              <a:buClr>
                <a:srgbClr val="000000"/>
              </a:buClr>
              <a:buSzPts val="1679"/>
              <a:buNone/>
            </a:pPr>
            <a:r>
              <a:rPr lang="en-US" sz="1800">
                <a:solidFill>
                  <a:schemeClr val="dk1"/>
                </a:solidFill>
                <a:latin typeface="Georgia"/>
                <a:ea typeface="Georgia"/>
                <a:cs typeface="Georgia"/>
                <a:sym typeface="Georgia"/>
              </a:rPr>
              <a:t>және</a:t>
            </a:r>
            <a:endParaRPr sz="1800">
              <a:solidFill>
                <a:schemeClr val="dk1"/>
              </a:solidFill>
              <a:latin typeface="Georgia"/>
              <a:ea typeface="Georgia"/>
              <a:cs typeface="Georgia"/>
              <a:sym typeface="Georgia"/>
            </a:endParaRPr>
          </a:p>
          <a:p>
            <a:pPr indent="-285750" lvl="0" marL="285750" rtl="0" algn="just">
              <a:lnSpc>
                <a:spcPct val="100000"/>
              </a:lnSpc>
              <a:spcBef>
                <a:spcPts val="0"/>
              </a:spcBef>
              <a:spcAft>
                <a:spcPts val="0"/>
              </a:spcAft>
              <a:buClr>
                <a:srgbClr val="000000"/>
              </a:buClr>
              <a:buSzPts val="1679"/>
              <a:buChar char="●"/>
            </a:pPr>
            <a:r>
              <a:rPr lang="en-US" sz="1800">
                <a:solidFill>
                  <a:schemeClr val="dk1"/>
                </a:solidFill>
                <a:latin typeface="Georgia"/>
                <a:ea typeface="Georgia"/>
                <a:cs typeface="Georgia"/>
                <a:sym typeface="Georgia"/>
              </a:rPr>
              <a:t>өсу гормонының әсерін сипаттайсыз.</a:t>
            </a:r>
            <a:endParaRPr i="1" sz="1800">
              <a:solidFill>
                <a:schemeClr val="dk1"/>
              </a:solidFill>
              <a:latin typeface="Georgia"/>
              <a:ea typeface="Georgia"/>
              <a:cs typeface="Georgia"/>
              <a:sym typeface="Georgia"/>
            </a:endParaRPr>
          </a:p>
        </p:txBody>
      </p:sp>
      <p:sp>
        <p:nvSpPr>
          <p:cNvPr id="33" name="Google Shape;33;p63"/>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grpSp>
        <p:nvGrpSpPr>
          <p:cNvPr id="34" name="Google Shape;34;p63"/>
          <p:cNvGrpSpPr/>
          <p:nvPr/>
        </p:nvGrpSpPr>
        <p:grpSpPr>
          <a:xfrm>
            <a:off x="-74260" y="6205463"/>
            <a:ext cx="12248972" cy="755702"/>
            <a:chOff x="-1" y="-2"/>
            <a:chExt cx="12248970" cy="755701"/>
          </a:xfrm>
        </p:grpSpPr>
        <p:sp>
          <p:nvSpPr>
            <p:cNvPr id="35" name="Google Shape;35;p63"/>
            <p:cNvSpPr/>
            <p:nvPr/>
          </p:nvSpPr>
          <p:spPr>
            <a:xfrm>
              <a:off x="2797115" y="18571"/>
              <a:ext cx="9451854"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6" name="Google Shape;36;p63"/>
            <p:cNvSpPr/>
            <p:nvPr/>
          </p:nvSpPr>
          <p:spPr>
            <a:xfrm>
              <a:off x="58514" y="16860"/>
              <a:ext cx="2922819" cy="738839"/>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7" name="Google Shape;37;p63"/>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38" name="Google Shape;38;p63"/>
            <p:cNvSpPr txBox="1"/>
            <p:nvPr/>
          </p:nvSpPr>
          <p:spPr>
            <a:xfrm>
              <a:off x="680790" y="153865"/>
              <a:ext cx="2254326"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5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4"/>
          <p:cNvSpPr txBox="1"/>
          <p:nvPr>
            <p:ph type="title"/>
          </p:nvPr>
        </p:nvSpPr>
        <p:spPr>
          <a:xfrm>
            <a:off x="601977" y="188640"/>
            <a:ext cx="8520604" cy="57271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3240">
                <a:solidFill>
                  <a:srgbClr val="C00000"/>
                </a:solidFill>
                <a:latin typeface="Georgia"/>
                <a:ea typeface="Georgia"/>
                <a:cs typeface="Georgia"/>
                <a:sym typeface="Georgia"/>
              </a:rPr>
              <a:t>Pituitary Hormones</a:t>
            </a:r>
            <a:endParaRPr b="1" sz="3240">
              <a:solidFill>
                <a:srgbClr val="C00000"/>
              </a:solidFill>
              <a:latin typeface="Georgia"/>
              <a:ea typeface="Georgia"/>
              <a:cs typeface="Georgia"/>
              <a:sym typeface="Georgia"/>
            </a:endParaRPr>
          </a:p>
        </p:txBody>
      </p:sp>
      <p:pic>
        <p:nvPicPr>
          <p:cNvPr id="142" name="Google Shape;142;p84"/>
          <p:cNvPicPr preferRelativeResize="0"/>
          <p:nvPr/>
        </p:nvPicPr>
        <p:blipFill rotWithShape="1">
          <a:blip r:embed="rId3">
            <a:alphaModFix/>
          </a:blip>
          <a:srcRect b="0" l="0" r="0" t="0"/>
          <a:stretch/>
        </p:blipFill>
        <p:spPr>
          <a:xfrm>
            <a:off x="593700" y="836698"/>
            <a:ext cx="7924800" cy="5492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0"/>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3240">
                <a:latin typeface="Georgia"/>
                <a:ea typeface="Georgia"/>
                <a:cs typeface="Georgia"/>
                <a:sym typeface="Georgia"/>
              </a:rPr>
              <a:t>Гипофиз секрециясын бақылау</a:t>
            </a:r>
            <a:endParaRPr b="1" sz="3240">
              <a:latin typeface="Georgia"/>
              <a:ea typeface="Georgia"/>
              <a:cs typeface="Georgia"/>
              <a:sym typeface="Georgia"/>
            </a:endParaRPr>
          </a:p>
        </p:txBody>
      </p:sp>
      <p:sp>
        <p:nvSpPr>
          <p:cNvPr id="148" name="Google Shape;148;p90"/>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lang="en-US"/>
              <a:t>Гипофиз гормондары тұрақты мөлшерде бөлінбейді.</a:t>
            </a:r>
            <a:endParaRPr/>
          </a:p>
          <a:p>
            <a:pPr indent="-342900" lvl="0" marL="457200" rtl="0" algn="l">
              <a:lnSpc>
                <a:spcPct val="115000"/>
              </a:lnSpc>
              <a:spcBef>
                <a:spcPts val="0"/>
              </a:spcBef>
              <a:spcAft>
                <a:spcPts val="0"/>
              </a:spcAft>
              <a:buClr>
                <a:srgbClr val="595959"/>
              </a:buClr>
              <a:buSzPts val="1800"/>
              <a:buChar char="●"/>
            </a:pPr>
            <a:r>
              <a:rPr lang="en-US"/>
              <a:t>Өсу гормоны негізінен түнде,</a:t>
            </a:r>
            <a:endParaRPr/>
          </a:p>
          <a:p>
            <a:pPr indent="-342900" lvl="0" marL="457200" rtl="0" algn="l">
              <a:lnSpc>
                <a:spcPct val="115000"/>
              </a:lnSpc>
              <a:spcBef>
                <a:spcPts val="0"/>
              </a:spcBef>
              <a:spcAft>
                <a:spcPts val="0"/>
              </a:spcAft>
              <a:buClr>
                <a:srgbClr val="595959"/>
              </a:buClr>
              <a:buSzPts val="1800"/>
              <a:buChar char="●"/>
            </a:pPr>
            <a:r>
              <a:rPr lang="en-US"/>
              <a:t>ЛГ етеккір циклінің ортасында,</a:t>
            </a:r>
            <a:endParaRPr/>
          </a:p>
          <a:p>
            <a:pPr indent="-342900" lvl="0" marL="457200" rtl="0" algn="l">
              <a:lnSpc>
                <a:spcPct val="115000"/>
              </a:lnSpc>
              <a:spcBef>
                <a:spcPts val="0"/>
              </a:spcBef>
              <a:spcAft>
                <a:spcPts val="0"/>
              </a:spcAft>
              <a:buClr>
                <a:srgbClr val="595959"/>
              </a:buClr>
              <a:buSzPts val="1800"/>
              <a:buChar char="●"/>
            </a:pPr>
            <a:r>
              <a:rPr lang="en-US"/>
              <a:t>Босану және емшек емізу кезінде ОТ жоғарылайды.</a:t>
            </a:r>
            <a:endParaRPr/>
          </a:p>
          <a:p>
            <a:pPr indent="-342900" lvl="0" marL="457200" rtl="0" algn="l">
              <a:lnSpc>
                <a:spcPct val="115000"/>
              </a:lnSpc>
              <a:spcBef>
                <a:spcPts val="0"/>
              </a:spcBef>
              <a:spcAft>
                <a:spcPts val="0"/>
              </a:spcAft>
              <a:buClr>
                <a:srgbClr val="595959"/>
              </a:buClr>
              <a:buSzPts val="1800"/>
              <a:buChar char="●"/>
            </a:pPr>
            <a:r>
              <a:rPr lang="en-US"/>
              <a:t>Гипофиз секрециясының уақыты мен мөлшерін гипоталамус, басқа ми орталықтары және мақсатты органдардың кері байланысы реттейді.</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75"/>
          <p:cNvPicPr preferRelativeResize="0"/>
          <p:nvPr/>
        </p:nvPicPr>
        <p:blipFill rotWithShape="1">
          <a:blip r:embed="rId3">
            <a:alphaModFix/>
          </a:blip>
          <a:srcRect b="0" l="0" r="0" t="0"/>
          <a:stretch/>
        </p:blipFill>
        <p:spPr>
          <a:xfrm>
            <a:off x="809951" y="1497550"/>
            <a:ext cx="7320500" cy="5112574"/>
          </a:xfrm>
          <a:prstGeom prst="rect">
            <a:avLst/>
          </a:prstGeom>
          <a:noFill/>
          <a:ln>
            <a:noFill/>
          </a:ln>
        </p:spPr>
      </p:pic>
      <p:sp>
        <p:nvSpPr>
          <p:cNvPr id="154" name="Google Shape;154;p75"/>
          <p:cNvSpPr txBox="1"/>
          <p:nvPr>
            <p:ph type="title"/>
          </p:nvPr>
        </p:nvSpPr>
        <p:spPr>
          <a:xfrm>
            <a:off x="394323" y="459473"/>
            <a:ext cx="8520600" cy="572700"/>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2400">
                <a:solidFill>
                  <a:srgbClr val="C00000"/>
                </a:solidFill>
                <a:latin typeface="Georgia"/>
                <a:ea typeface="Georgia"/>
                <a:cs typeface="Georgia"/>
                <a:sym typeface="Georgia"/>
              </a:rPr>
              <a:t>Гипоталамо-Гипофиз</a:t>
            </a:r>
            <a:r>
              <a:rPr b="1" lang="en-US" sz="2400">
                <a:solidFill>
                  <a:srgbClr val="C00000"/>
                </a:solidFill>
                <a:latin typeface="Georgia"/>
                <a:ea typeface="Georgia"/>
                <a:cs typeface="Georgia"/>
                <a:sym typeface="Georgia"/>
              </a:rPr>
              <a:t>–Нысана мүшелер байланысы</a:t>
            </a:r>
            <a:endParaRPr b="1" sz="2400">
              <a:solidFill>
                <a:srgbClr val="C00000"/>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6"/>
          <p:cNvPicPr preferRelativeResize="0"/>
          <p:nvPr/>
        </p:nvPicPr>
        <p:blipFill rotWithShape="1">
          <a:blip r:embed="rId3">
            <a:alphaModFix/>
          </a:blip>
          <a:srcRect b="0" l="0" r="0" t="0"/>
          <a:stretch/>
        </p:blipFill>
        <p:spPr>
          <a:xfrm>
            <a:off x="4792325" y="1386800"/>
            <a:ext cx="4225950" cy="5142050"/>
          </a:xfrm>
          <a:prstGeom prst="rect">
            <a:avLst/>
          </a:prstGeom>
          <a:noFill/>
          <a:ln>
            <a:noFill/>
          </a:ln>
        </p:spPr>
      </p:pic>
      <p:sp>
        <p:nvSpPr>
          <p:cNvPr id="160" name="Google Shape;160;p76"/>
          <p:cNvSpPr txBox="1"/>
          <p:nvPr>
            <p:ph type="title"/>
          </p:nvPr>
        </p:nvSpPr>
        <p:spPr>
          <a:xfrm>
            <a:off x="395525" y="357462"/>
            <a:ext cx="8520600" cy="572700"/>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3240">
                <a:latin typeface="Georgia"/>
                <a:ea typeface="Georgia"/>
                <a:cs typeface="Georgia"/>
                <a:sym typeface="Georgia"/>
              </a:rPr>
              <a:t>Нысана мүшелермен кері байланыс</a:t>
            </a:r>
            <a:endParaRPr b="1" sz="3240">
              <a:latin typeface="Georgia"/>
              <a:ea typeface="Georgia"/>
              <a:cs typeface="Georgia"/>
              <a:sym typeface="Georgia"/>
            </a:endParaRPr>
          </a:p>
        </p:txBody>
      </p:sp>
      <p:pic>
        <p:nvPicPr>
          <p:cNvPr id="161" name="Google Shape;161;p76"/>
          <p:cNvPicPr preferRelativeResize="0"/>
          <p:nvPr/>
        </p:nvPicPr>
        <p:blipFill rotWithShape="1">
          <a:blip r:embed="rId4">
            <a:alphaModFix/>
          </a:blip>
          <a:srcRect b="0" l="0" r="0" t="0"/>
          <a:stretch/>
        </p:blipFill>
        <p:spPr>
          <a:xfrm>
            <a:off x="395525" y="1487275"/>
            <a:ext cx="4536525" cy="4534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7"/>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1800"/>
              <a:buNone/>
            </a:pPr>
            <a:r>
              <a:rPr lang="en-US" sz="3240"/>
              <a:t>ТЕКСЕРУ:</a:t>
            </a:r>
            <a:endParaRPr sz="3240"/>
          </a:p>
        </p:txBody>
      </p:sp>
      <p:sp>
        <p:nvSpPr>
          <p:cNvPr id="167" name="Google Shape;167;p77"/>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b="1" lang="en-US">
                <a:solidFill>
                  <a:srgbClr val="002060"/>
                </a:solidFill>
                <a:latin typeface="Georgia"/>
                <a:ea typeface="Georgia"/>
                <a:cs typeface="Georgia"/>
                <a:sym typeface="Georgia"/>
              </a:rPr>
              <a:t>Егер қалқанша безі рагы анықталып, қалқанша без алынып тасталса(тиреоидэктомия), TТГ  деңгейі қанда қандай болады? Жоғарылайды немесе төмендейді ?</a:t>
            </a:r>
            <a:endParaRPr b="1">
              <a:solidFill>
                <a:srgbClr val="002060"/>
              </a:solidFill>
              <a:latin typeface="Georgia"/>
              <a:ea typeface="Georgia"/>
              <a:cs typeface="Georgia"/>
              <a:sym typeface="Georgia"/>
            </a:endParaRPr>
          </a:p>
          <a:p>
            <a:pPr indent="0" lvl="0" marL="457200" rtl="0" algn="l">
              <a:lnSpc>
                <a:spcPct val="115000"/>
              </a:lnSpc>
              <a:spcBef>
                <a:spcPts val="0"/>
              </a:spcBef>
              <a:spcAft>
                <a:spcPts val="0"/>
              </a:spcAft>
              <a:buNone/>
            </a:pPr>
            <a:r>
              <a:t/>
            </a:r>
            <a:endParaRPr b="1">
              <a:solidFill>
                <a:srgbClr val="002060"/>
              </a:solidFill>
              <a:latin typeface="Georgia"/>
              <a:ea typeface="Georgia"/>
              <a:cs typeface="Georgia"/>
              <a:sym typeface="Georgia"/>
            </a:endParaRPr>
          </a:p>
          <a:p>
            <a:pPr indent="-342900" lvl="0" marL="457200" rtl="0" algn="l">
              <a:lnSpc>
                <a:spcPct val="115000"/>
              </a:lnSpc>
              <a:spcBef>
                <a:spcPts val="0"/>
              </a:spcBef>
              <a:spcAft>
                <a:spcPts val="0"/>
              </a:spcAft>
              <a:buClr>
                <a:srgbClr val="595959"/>
              </a:buClr>
              <a:buSzPts val="1800"/>
              <a:buChar char="●"/>
            </a:pPr>
            <a:r>
              <a:rPr b="1" lang="en-US">
                <a:solidFill>
                  <a:srgbClr val="002060"/>
                </a:solidFill>
                <a:latin typeface="Georgia"/>
                <a:ea typeface="Georgia"/>
                <a:cs typeface="Georgia"/>
                <a:sym typeface="Georgia"/>
              </a:rPr>
              <a:t>НЕГЕ  ?</a:t>
            </a:r>
            <a:endParaRPr b="1">
              <a:solidFill>
                <a:srgbClr val="002060"/>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1"/>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i="1" lang="en-US" sz="3240">
                <a:latin typeface="Georgia"/>
                <a:ea typeface="Georgia"/>
                <a:cs typeface="Georgia"/>
                <a:sym typeface="Georgia"/>
              </a:rPr>
              <a:t>Өсу гормоны</a:t>
            </a:r>
            <a:endParaRPr/>
          </a:p>
        </p:txBody>
      </p:sp>
      <p:sp>
        <p:nvSpPr>
          <p:cNvPr id="173" name="Google Shape;173;p91"/>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lang="en-US"/>
              <a:t>Өсу гормоны организмге кеңінен әсер етеді.</a:t>
            </a:r>
            <a:endParaRPr/>
          </a:p>
          <a:p>
            <a:pPr indent="-342900" lvl="0" marL="457200" rtl="0" algn="l">
              <a:lnSpc>
                <a:spcPct val="115000"/>
              </a:lnSpc>
              <a:spcBef>
                <a:spcPts val="0"/>
              </a:spcBef>
              <a:spcAft>
                <a:spcPts val="0"/>
              </a:spcAft>
              <a:buClr>
                <a:srgbClr val="595959"/>
              </a:buClr>
              <a:buSzPts val="1800"/>
              <a:buChar char="●"/>
            </a:pPr>
            <a:r>
              <a:rPr lang="en-US"/>
              <a:t>Бұл бұлшықет және сүйек сияқты әртүрлі тіндерді тікелей ынталандырады</a:t>
            </a:r>
            <a:endParaRPr/>
          </a:p>
          <a:p>
            <a:pPr indent="-342900" lvl="0" marL="457200" rtl="0" algn="l">
              <a:lnSpc>
                <a:spcPct val="115000"/>
              </a:lnSpc>
              <a:spcBef>
                <a:spcPts val="0"/>
              </a:spcBef>
              <a:spcAft>
                <a:spcPts val="0"/>
              </a:spcAft>
              <a:buClr>
                <a:srgbClr val="595959"/>
              </a:buClr>
              <a:buSzPts val="1800"/>
              <a:buChar char="●"/>
            </a:pPr>
            <a:r>
              <a:rPr lang="en-US"/>
              <a:t>бауыр мен басқа тіндерді инсулинге ұқсас өсу факторлары (IGF-I және IGF-II) немесе соматомединдер деп аталатын өсу стимуляторларын бөлуге итермелейді</a:t>
            </a:r>
            <a:endParaRPr b="1"/>
          </a:p>
          <a:p>
            <a:pPr indent="0" lvl="0" marL="114300" rtl="0" algn="l">
              <a:lnSpc>
                <a:spcPct val="115000"/>
              </a:lnSpc>
              <a:spcBef>
                <a:spcPts val="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2"/>
          <p:cNvSpPr txBox="1"/>
          <p:nvPr>
            <p:ph type="title"/>
          </p:nvPr>
        </p:nvSpPr>
        <p:spPr>
          <a:xfrm>
            <a:off x="323528" y="188640"/>
            <a:ext cx="8520604" cy="572711"/>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1800"/>
              <a:buNone/>
            </a:pPr>
            <a:r>
              <a:rPr b="1" lang="en-US" sz="2400">
                <a:latin typeface="Georgia"/>
                <a:ea typeface="Georgia"/>
                <a:cs typeface="Georgia"/>
                <a:sym typeface="Georgia"/>
              </a:rPr>
              <a:t>Инсулинге ұқсас өсу факторларының әсер ету механизмдеріне мыналар кіреді:</a:t>
            </a:r>
            <a:endParaRPr/>
          </a:p>
        </p:txBody>
      </p:sp>
      <p:sp>
        <p:nvSpPr>
          <p:cNvPr id="179" name="Google Shape;179;p92"/>
          <p:cNvSpPr txBox="1"/>
          <p:nvPr>
            <p:ph idx="1" type="body"/>
          </p:nvPr>
        </p:nvSpPr>
        <p:spPr>
          <a:xfrm>
            <a:off x="311698" y="1340768"/>
            <a:ext cx="8520604" cy="4085359"/>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b="1" lang="en-US"/>
              <a:t>Ақуыз синтезі.</a:t>
            </a:r>
            <a:endParaRPr/>
          </a:p>
          <a:p>
            <a:pPr indent="-342900" lvl="0" marL="457200" rtl="0" algn="l">
              <a:lnSpc>
                <a:spcPct val="115000"/>
              </a:lnSpc>
              <a:spcBef>
                <a:spcPts val="0"/>
              </a:spcBef>
              <a:spcAft>
                <a:spcPts val="0"/>
              </a:spcAft>
              <a:buClr>
                <a:srgbClr val="595959"/>
              </a:buClr>
              <a:buSzPts val="1800"/>
              <a:buChar char="●"/>
            </a:pPr>
            <a:r>
              <a:rPr b="1" lang="en-US"/>
              <a:t>Липидтер алмасуы.</a:t>
            </a:r>
            <a:endParaRPr/>
          </a:p>
          <a:p>
            <a:pPr indent="-342900" lvl="0" marL="457200" rtl="0" algn="l">
              <a:lnSpc>
                <a:spcPct val="115000"/>
              </a:lnSpc>
              <a:spcBef>
                <a:spcPts val="0"/>
              </a:spcBef>
              <a:spcAft>
                <a:spcPts val="0"/>
              </a:spcAft>
              <a:buClr>
                <a:srgbClr val="595959"/>
              </a:buClr>
              <a:buSzPts val="1800"/>
              <a:buChar char="●"/>
            </a:pPr>
            <a:r>
              <a:rPr b="1" lang="en-US"/>
              <a:t>Көмірсулар алмасуы.</a:t>
            </a:r>
            <a:endParaRPr/>
          </a:p>
          <a:p>
            <a:pPr indent="-342900" lvl="0" marL="457200" rtl="0" algn="l">
              <a:lnSpc>
                <a:spcPct val="115000"/>
              </a:lnSpc>
              <a:spcBef>
                <a:spcPts val="0"/>
              </a:spcBef>
              <a:spcAft>
                <a:spcPts val="0"/>
              </a:spcAft>
              <a:buClr>
                <a:srgbClr val="595959"/>
              </a:buClr>
              <a:buSzPts val="1800"/>
              <a:buChar char="●"/>
            </a:pPr>
            <a:r>
              <a:rPr b="1" lang="en-US"/>
              <a:t>Электролит балансы</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65"/>
          <p:cNvSpPr txBox="1"/>
          <p:nvPr>
            <p:ph idx="1" type="body"/>
          </p:nvPr>
        </p:nvSpPr>
        <p:spPr>
          <a:xfrm>
            <a:off x="323528" y="620688"/>
            <a:ext cx="8508774" cy="5904656"/>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lang="en-US"/>
              <a:t>Гормондарды бөлетін бездер, тіндер мен жасушалар </a:t>
            </a:r>
            <a:r>
              <a:rPr b="1" i="1" lang="en-US">
                <a:solidFill>
                  <a:srgbClr val="FF0000"/>
                </a:solidFill>
              </a:rPr>
              <a:t>эндокриндік жүйені</a:t>
            </a:r>
            <a:r>
              <a:rPr lang="en-US"/>
              <a:t> құрайды;</a:t>
            </a:r>
            <a:endParaRPr/>
          </a:p>
          <a:p>
            <a:pPr indent="-342900" lvl="0" marL="457200" rtl="0" algn="l">
              <a:lnSpc>
                <a:spcPct val="115000"/>
              </a:lnSpc>
              <a:spcBef>
                <a:spcPts val="0"/>
              </a:spcBef>
              <a:spcAft>
                <a:spcPts val="0"/>
              </a:spcAft>
              <a:buClr>
                <a:srgbClr val="595959"/>
              </a:buClr>
              <a:buSzPts val="1800"/>
              <a:buChar char="●"/>
            </a:pPr>
            <a:r>
              <a:rPr lang="en-US"/>
              <a:t>Бұл жүйені зерттеу және оның бұзылуларын диагностикалау және емдеу </a:t>
            </a:r>
            <a:r>
              <a:rPr b="1" i="1" lang="en-US">
                <a:solidFill>
                  <a:srgbClr val="FF0000"/>
                </a:solidFill>
              </a:rPr>
              <a:t>эндокринология</a:t>
            </a:r>
            <a:r>
              <a:rPr lang="en-US"/>
              <a:t> деп аталады.</a:t>
            </a:r>
            <a:endParaRPr/>
          </a:p>
          <a:p>
            <a:pPr indent="-342900" lvl="0" marL="457200" rtl="0" algn="l">
              <a:lnSpc>
                <a:spcPct val="115000"/>
              </a:lnSpc>
              <a:spcBef>
                <a:spcPts val="0"/>
              </a:spcBef>
              <a:spcAft>
                <a:spcPts val="0"/>
              </a:spcAft>
              <a:buClr>
                <a:srgbClr val="595959"/>
              </a:buClr>
              <a:buSzPts val="1800"/>
              <a:buChar char="●"/>
            </a:pPr>
            <a:r>
              <a:rPr lang="en-US"/>
              <a:t>Гормондардың ең танымал көздері </a:t>
            </a:r>
            <a:r>
              <a:rPr b="1" i="1" lang="en-US">
                <a:solidFill>
                  <a:srgbClr val="FF0000"/>
                </a:solidFill>
              </a:rPr>
              <a:t>эндокриндік бездер</a:t>
            </a:r>
            <a:r>
              <a:rPr lang="en-US"/>
              <a:t>, мысалы, гипофиз, қалқанша без, бүйрек үсті бездері және басқалары.</a:t>
            </a:r>
            <a:endParaRPr/>
          </a:p>
          <a:p>
            <a:pPr indent="-342900" lvl="0" marL="457200" rtl="0" algn="l">
              <a:lnSpc>
                <a:spcPct val="115000"/>
              </a:lnSpc>
              <a:spcBef>
                <a:spcPts val="0"/>
              </a:spcBef>
              <a:spcAft>
                <a:spcPts val="0"/>
              </a:spcAft>
              <a:buClr>
                <a:srgbClr val="595959"/>
              </a:buClr>
              <a:buSzPts val="1800"/>
              <a:buChar char="●"/>
            </a:pPr>
            <a:r>
              <a:rPr lang="en-US"/>
              <a:t>Гормондарды ми, жүрек, жіңішке ішек, сүйек және май тіндері сияқты көптеген органдар мен тіндер де шығарады.</a:t>
            </a:r>
            <a:endParaRPr/>
          </a:p>
        </p:txBody>
      </p:sp>
    </p:spTree>
  </p:cSld>
  <p:clrMapOvr>
    <a:masterClrMapping/>
  </p:clrMapOvr>
  <p:transition p14:dur="100">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66"/>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1800"/>
              <a:buNone/>
            </a:pPr>
            <a:r>
              <a:t/>
            </a:r>
            <a:endParaRPr sz="3240"/>
          </a:p>
        </p:txBody>
      </p:sp>
      <p:sp>
        <p:nvSpPr>
          <p:cNvPr id="49" name="Google Shape;49;p66"/>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p>
            <a:pPr indent="-228600" lvl="0" marL="457200" rtl="0" algn="l">
              <a:lnSpc>
                <a:spcPct val="115000"/>
              </a:lnSpc>
              <a:spcBef>
                <a:spcPts val="0"/>
              </a:spcBef>
              <a:spcAft>
                <a:spcPts val="0"/>
              </a:spcAft>
              <a:buClr>
                <a:srgbClr val="595959"/>
              </a:buClr>
              <a:buSzPts val="1800"/>
              <a:buNone/>
            </a:pPr>
            <a:r>
              <a:t/>
            </a:r>
            <a:endParaRPr/>
          </a:p>
        </p:txBody>
      </p:sp>
      <p:pic>
        <p:nvPicPr>
          <p:cNvPr id="50" name="Google Shape;50;p66"/>
          <p:cNvPicPr preferRelativeResize="0"/>
          <p:nvPr/>
        </p:nvPicPr>
        <p:blipFill rotWithShape="1">
          <a:blip r:embed="rId3">
            <a:alphaModFix/>
          </a:blip>
          <a:srcRect b="0" l="0" r="0" t="0"/>
          <a:stretch/>
        </p:blipFill>
        <p:spPr>
          <a:xfrm>
            <a:off x="755576" y="188640"/>
            <a:ext cx="7275064" cy="6336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67"/>
          <p:cNvSpPr txBox="1"/>
          <p:nvPr>
            <p:ph type="title"/>
          </p:nvPr>
        </p:nvSpPr>
        <p:spPr>
          <a:xfrm>
            <a:off x="323528" y="116632"/>
            <a:ext cx="8520604" cy="90259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3240">
                <a:latin typeface="Georgia"/>
                <a:ea typeface="Georgia"/>
                <a:cs typeface="Georgia"/>
                <a:sym typeface="Georgia"/>
              </a:rPr>
              <a:t>Эндокриндік және экзокриндік бездерді салыстыру</a:t>
            </a:r>
            <a:endParaRPr b="1" sz="3240">
              <a:latin typeface="Georgia"/>
              <a:ea typeface="Georgia"/>
              <a:cs typeface="Georgia"/>
              <a:sym typeface="Georgia"/>
            </a:endParaRPr>
          </a:p>
        </p:txBody>
      </p:sp>
      <p:sp>
        <p:nvSpPr>
          <p:cNvPr id="56" name="Google Shape;56;p67"/>
          <p:cNvSpPr txBox="1"/>
          <p:nvPr>
            <p:ph idx="1" type="body"/>
          </p:nvPr>
        </p:nvSpPr>
        <p:spPr>
          <a:xfrm>
            <a:off x="251520" y="1196752"/>
            <a:ext cx="8580782" cy="4968551"/>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Clr>
                <a:srgbClr val="595959"/>
              </a:buClr>
              <a:buSzPts val="1800"/>
              <a:buChar char="●"/>
            </a:pPr>
            <a:r>
              <a:rPr lang="en-US"/>
              <a:t>Экзокриндік бездер өз өнімдерін эпителий бетіне канал арқылы асқазан-ішек жолдарының қабатына немесе шырышты қабығына шығарады.</a:t>
            </a:r>
            <a:endParaRPr/>
          </a:p>
          <a:p>
            <a:pPr indent="-342900" lvl="0" marL="457200" rtl="0" algn="l">
              <a:lnSpc>
                <a:spcPct val="115000"/>
              </a:lnSpc>
              <a:spcBef>
                <a:spcPts val="0"/>
              </a:spcBef>
              <a:spcAft>
                <a:spcPts val="0"/>
              </a:spcAft>
              <a:buClr>
                <a:srgbClr val="595959"/>
              </a:buClr>
              <a:buSzPts val="1800"/>
              <a:buChar char="●"/>
            </a:pPr>
            <a:r>
              <a:rPr lang="en-US"/>
              <a:t>Эндокриндік бездер, түтікшесіз және өздерінің секрециясын қанға жібереді.</a:t>
            </a:r>
            <a:endParaRPr/>
          </a:p>
          <a:p>
            <a:pPr indent="-342900" lvl="0" marL="457200" rtl="0" algn="l">
              <a:lnSpc>
                <a:spcPct val="115000"/>
              </a:lnSpc>
              <a:spcBef>
                <a:spcPts val="0"/>
              </a:spcBef>
              <a:spcAft>
                <a:spcPts val="0"/>
              </a:spcAft>
              <a:buClr>
                <a:srgbClr val="595959"/>
              </a:buClr>
              <a:buSzPts val="1800"/>
              <a:buChar char="●"/>
            </a:pPr>
            <a:r>
              <a:rPr lang="en-US"/>
              <a:t>Экзокриндік секрециялардың жасушадан тыс әсері бар, мысалы, тағамды қорыту, ал эндокриндік секреция жасуша ішілік әсер етеді - олар жасушалардың метаболизмін өзгертеді.</a:t>
            </a:r>
            <a:endParaRPr/>
          </a:p>
          <a:p>
            <a:pPr indent="-342900" lvl="0" marL="457200" rtl="0" algn="l">
              <a:lnSpc>
                <a:spcPct val="115000"/>
              </a:lnSpc>
              <a:spcBef>
                <a:spcPts val="0"/>
              </a:spcBef>
              <a:spcAft>
                <a:spcPts val="0"/>
              </a:spcAft>
              <a:buClr>
                <a:srgbClr val="595959"/>
              </a:buClr>
              <a:buSzPts val="1800"/>
              <a:buChar char="●"/>
            </a:pPr>
            <a:r>
              <a:rPr lang="en-US"/>
              <a:t>Эндокриндік бездерде қан капиллярларымен ерекше тығыздығы бар; (фенестрацияланған капиллярлар)</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64"/>
          <p:cNvSpPr txBox="1"/>
          <p:nvPr>
            <p:ph type="title"/>
          </p:nvPr>
        </p:nvSpPr>
        <p:spPr>
          <a:xfrm>
            <a:off x="179512" y="260648"/>
            <a:ext cx="8640960" cy="936104"/>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1800"/>
              <a:buNone/>
            </a:pPr>
            <a:r>
              <a:rPr b="1" lang="en-US" sz="3200">
                <a:latin typeface="Georgia"/>
                <a:ea typeface="Georgia"/>
                <a:cs typeface="Georgia"/>
                <a:sym typeface="Georgia"/>
              </a:rPr>
              <a:t>Жасушадан  жасушаға қатынасудың негізгі жолдары:</a:t>
            </a:r>
            <a:endParaRPr b="1" sz="3200">
              <a:latin typeface="Georgia"/>
              <a:ea typeface="Georgia"/>
              <a:cs typeface="Georgia"/>
              <a:sym typeface="Georgia"/>
            </a:endParaRPr>
          </a:p>
        </p:txBody>
      </p:sp>
      <p:sp>
        <p:nvSpPr>
          <p:cNvPr id="62" name="Google Shape;62;p64"/>
          <p:cNvSpPr txBox="1"/>
          <p:nvPr>
            <p:ph idx="1" type="body"/>
          </p:nvPr>
        </p:nvSpPr>
        <p:spPr>
          <a:xfrm>
            <a:off x="323528" y="1484784"/>
            <a:ext cx="8520604" cy="5184576"/>
          </a:xfrm>
          <a:prstGeom prst="rect">
            <a:avLst/>
          </a:prstGeom>
          <a:noFill/>
          <a:ln>
            <a:noFill/>
          </a:ln>
        </p:spPr>
        <p:txBody>
          <a:bodyPr anchorCtr="0" anchor="t" bIns="91400" lIns="91400" spcFirstLastPara="1" rIns="91400" wrap="square" tIns="91400">
            <a:normAutofit/>
          </a:bodyPr>
          <a:lstStyle/>
          <a:p>
            <a:pPr indent="-457200" lvl="0" marL="571500" rtl="0" algn="just">
              <a:lnSpc>
                <a:spcPct val="95000"/>
              </a:lnSpc>
              <a:spcBef>
                <a:spcPts val="0"/>
              </a:spcBef>
              <a:spcAft>
                <a:spcPts val="0"/>
              </a:spcAft>
              <a:buSzPts val="1800"/>
              <a:buFont typeface="Arial"/>
              <a:buAutoNum type="arabicPeriod"/>
            </a:pPr>
            <a:r>
              <a:rPr b="1" lang="en-US" sz="1679">
                <a:solidFill>
                  <a:srgbClr val="970F53"/>
                </a:solidFill>
                <a:latin typeface="Georgia"/>
                <a:ea typeface="Georgia"/>
                <a:cs typeface="Georgia"/>
                <a:sym typeface="Georgia"/>
              </a:rPr>
              <a:t>Саңылаулардың қосылыстары</a:t>
            </a:r>
            <a:r>
              <a:rPr b="1" lang="en-US" sz="1679">
                <a:solidFill>
                  <a:schemeClr val="dk1"/>
                </a:solidFill>
                <a:latin typeface="Georgia"/>
                <a:ea typeface="Georgia"/>
                <a:cs typeface="Georgia"/>
                <a:sym typeface="Georgia"/>
              </a:rPr>
              <a:t> біртектес тегіс бұлшықет, жүрек бұлшықеттері, эпителий және басқа жасушаларды бір-біріне қосады. Олар жасушаларға қоректік заттарды, электролиттерді және сигналдық молекулаларды өздерінің плазмалық мембраналарындағы тесіктер арқылы бір жасушаның цитоплазмасынан келесі жасушаның цитоплазмасына тікелей өтуіне мүмкіндік береді.</a:t>
            </a:r>
            <a:endParaRPr/>
          </a:p>
          <a:p>
            <a:pPr indent="-457200" lvl="0" marL="571500" rtl="0" algn="just">
              <a:lnSpc>
                <a:spcPct val="95000"/>
              </a:lnSpc>
              <a:spcBef>
                <a:spcPts val="0"/>
              </a:spcBef>
              <a:spcAft>
                <a:spcPts val="0"/>
              </a:spcAft>
              <a:buSzPts val="1800"/>
              <a:buFont typeface="Arial"/>
              <a:buAutoNum type="arabicPeriod"/>
            </a:pPr>
            <a:r>
              <a:rPr b="1" lang="en-US" sz="1679">
                <a:solidFill>
                  <a:srgbClr val="970F53"/>
                </a:solidFill>
                <a:latin typeface="Georgia"/>
                <a:ea typeface="Georgia"/>
                <a:cs typeface="Georgia"/>
                <a:sym typeface="Georgia"/>
              </a:rPr>
              <a:t>Нейротрансмиттерлер </a:t>
            </a:r>
            <a:r>
              <a:rPr b="1" lang="en-US" sz="1679">
                <a:solidFill>
                  <a:schemeClr val="dk1"/>
                </a:solidFill>
                <a:latin typeface="Georgia"/>
                <a:ea typeface="Georgia"/>
                <a:cs typeface="Georgia"/>
                <a:sym typeface="Georgia"/>
              </a:rPr>
              <a:t>нейрондар арқылы бөлініп, тар синаптикалық саңылау арқылы диффузияланады және келесі жасушаның бетіндегі рецепторлармен байланысады.</a:t>
            </a:r>
            <a:endParaRPr/>
          </a:p>
          <a:p>
            <a:pPr indent="-457200" lvl="0" marL="571500" rtl="0" algn="just">
              <a:lnSpc>
                <a:spcPct val="95000"/>
              </a:lnSpc>
              <a:spcBef>
                <a:spcPts val="0"/>
              </a:spcBef>
              <a:spcAft>
                <a:spcPts val="0"/>
              </a:spcAft>
              <a:buSzPts val="1800"/>
              <a:buFont typeface="Arial"/>
              <a:buAutoNum type="arabicPeriod"/>
            </a:pPr>
            <a:r>
              <a:rPr b="1" lang="en-US" sz="1679">
                <a:solidFill>
                  <a:srgbClr val="970F53"/>
                </a:solidFill>
                <a:latin typeface="Georgia"/>
                <a:ea typeface="Georgia"/>
                <a:cs typeface="Georgia"/>
                <a:sym typeface="Georgia"/>
              </a:rPr>
              <a:t>Паракриндер-</a:t>
            </a:r>
            <a:r>
              <a:rPr b="1" lang="en-US" sz="1679">
                <a:solidFill>
                  <a:schemeClr val="dk1"/>
                </a:solidFill>
                <a:latin typeface="Georgia"/>
                <a:ea typeface="Georgia"/>
                <a:cs typeface="Georgia"/>
                <a:sym typeface="Georgia"/>
              </a:rPr>
              <a:t>ді</a:t>
            </a:r>
            <a:r>
              <a:rPr b="1" lang="en-US" sz="1679">
                <a:solidFill>
                  <a:srgbClr val="970F53"/>
                </a:solidFill>
                <a:latin typeface="Georgia"/>
                <a:ea typeface="Georgia"/>
                <a:cs typeface="Georgia"/>
                <a:sym typeface="Georgia"/>
              </a:rPr>
              <a:t> </a:t>
            </a:r>
            <a:r>
              <a:rPr b="1" lang="en-US" sz="1679">
                <a:solidFill>
                  <a:schemeClr val="dk1"/>
                </a:solidFill>
                <a:latin typeface="Georgia"/>
                <a:ea typeface="Georgia"/>
                <a:cs typeface="Georgia"/>
                <a:sym typeface="Georgia"/>
              </a:rPr>
              <a:t>бір жасуша бөліп шығарады, сол тіндегі жақын орналасқан жасушаларға таралады және олардың физиологиясын ынталандырады. Кейбіреулер оларды жергілікті гормондар деп атайды.</a:t>
            </a:r>
            <a:endParaRPr/>
          </a:p>
          <a:p>
            <a:pPr indent="-457200" lvl="0" marL="571500" rtl="0" algn="just">
              <a:lnSpc>
                <a:spcPct val="95000"/>
              </a:lnSpc>
              <a:spcBef>
                <a:spcPts val="0"/>
              </a:spcBef>
              <a:spcAft>
                <a:spcPts val="0"/>
              </a:spcAft>
              <a:buSzPts val="1800"/>
              <a:buFont typeface="Arial"/>
              <a:buAutoNum type="arabicPeriod"/>
            </a:pPr>
            <a:r>
              <a:rPr b="1" lang="en-US" sz="1679">
                <a:solidFill>
                  <a:srgbClr val="970F53"/>
                </a:solidFill>
                <a:latin typeface="Georgia"/>
                <a:ea typeface="Georgia"/>
                <a:cs typeface="Georgia"/>
                <a:sym typeface="Georgia"/>
              </a:rPr>
              <a:t>Гормондар </a:t>
            </a:r>
            <a:r>
              <a:rPr b="1" lang="en-US" sz="1679">
                <a:solidFill>
                  <a:schemeClr val="dk1"/>
                </a:solidFill>
                <a:latin typeface="Georgia"/>
                <a:ea typeface="Georgia"/>
                <a:cs typeface="Georgia"/>
                <a:sym typeface="Georgia"/>
              </a:rPr>
              <a:t>дегеніміз - қанмен тасымалданатын және басқа тіндердің немесе мүшелердің жасушаларында физиологиялық реакцияларды ынталандыратын химиялық хабаршылар. Бастағы гипофиз безі шығаратын кейбір гормондар, мысалы, жамбас қуысына дейінгі мүшелерге әсер етеді.</a:t>
            </a:r>
            <a:endParaRPr sz="1679">
              <a:solidFill>
                <a:schemeClr val="dk1"/>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68"/>
          <p:cNvSpPr txBox="1"/>
          <p:nvPr>
            <p:ph type="title"/>
          </p:nvPr>
        </p:nvSpPr>
        <p:spPr>
          <a:xfrm>
            <a:off x="323528" y="188640"/>
            <a:ext cx="8520604" cy="57271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3240">
                <a:latin typeface="Georgia"/>
                <a:ea typeface="Georgia"/>
                <a:cs typeface="Georgia"/>
                <a:sym typeface="Georgia"/>
              </a:rPr>
              <a:t>Жүйке және эндокриндік жүйелерді салыстыру</a:t>
            </a:r>
            <a:endParaRPr b="1" sz="3240">
              <a:latin typeface="Georgia"/>
              <a:ea typeface="Georgia"/>
              <a:cs typeface="Georgia"/>
              <a:sym typeface="Georgia"/>
            </a:endParaRPr>
          </a:p>
        </p:txBody>
      </p:sp>
      <p:graphicFrame>
        <p:nvGraphicFramePr>
          <p:cNvPr id="68" name="Google Shape;68;p68"/>
          <p:cNvGraphicFramePr/>
          <p:nvPr/>
        </p:nvGraphicFramePr>
        <p:xfrm>
          <a:off x="623400" y="1469900"/>
          <a:ext cx="3000000" cy="3000000"/>
        </p:xfrm>
        <a:graphic>
          <a:graphicData uri="http://schemas.openxmlformats.org/drawingml/2006/table">
            <a:tbl>
              <a:tblPr>
                <a:noFill/>
                <a:tableStyleId>{D5402FD3-E406-44B8-BF4D-43024FF79646}</a:tableStyleId>
              </a:tblPr>
              <a:tblGrid>
                <a:gridCol w="4028950"/>
                <a:gridCol w="4028950"/>
              </a:tblGrid>
              <a:tr h="448575">
                <a:tc>
                  <a:txBody>
                    <a:bodyPr/>
                    <a:lstStyle/>
                    <a:p>
                      <a:pPr indent="0" lvl="0" marL="0" rtl="0" algn="l">
                        <a:spcBef>
                          <a:spcPts val="0"/>
                        </a:spcBef>
                        <a:spcAft>
                          <a:spcPts val="0"/>
                        </a:spcAft>
                        <a:buNone/>
                      </a:pPr>
                      <a:r>
                        <a:rPr b="1" lang="en-US" sz="1800"/>
                        <a:t>Жүйке жүйесі</a:t>
                      </a:r>
                      <a:endParaRPr b="1" sz="1800"/>
                    </a:p>
                  </a:txBody>
                  <a:tcPr marT="91425" marB="91425" marR="91425" marL="91425">
                    <a:solidFill>
                      <a:srgbClr val="6D9EEB"/>
                    </a:solidFill>
                  </a:tcPr>
                </a:tc>
                <a:tc>
                  <a:txBody>
                    <a:bodyPr/>
                    <a:lstStyle/>
                    <a:p>
                      <a:pPr indent="0" lvl="0" marL="0" rtl="0" algn="l">
                        <a:spcBef>
                          <a:spcPts val="0"/>
                        </a:spcBef>
                        <a:spcAft>
                          <a:spcPts val="0"/>
                        </a:spcAft>
                        <a:buNone/>
                      </a:pPr>
                      <a:r>
                        <a:rPr b="1" lang="en-US" sz="1800"/>
                        <a:t>Эндокринді жүйе</a:t>
                      </a:r>
                      <a:endParaRPr b="1" sz="1800"/>
                    </a:p>
                  </a:txBody>
                  <a:tcPr marT="91425" marB="91425" marR="91425" marL="91425">
                    <a:solidFill>
                      <a:schemeClr val="accent5"/>
                    </a:solidFill>
                  </a:tcPr>
                </a:tc>
              </a:tr>
              <a:tr h="688125">
                <a:tc>
                  <a:txBody>
                    <a:bodyPr/>
                    <a:lstStyle/>
                    <a:p>
                      <a:pPr indent="0" lvl="0" marL="0" rtl="0" algn="l">
                        <a:spcBef>
                          <a:spcPts val="0"/>
                        </a:spcBef>
                        <a:spcAft>
                          <a:spcPts val="0"/>
                        </a:spcAft>
                        <a:buNone/>
                      </a:pPr>
                      <a:r>
                        <a:rPr lang="en-US" sz="1500"/>
                        <a:t>Коммуникация процесі электрлік импульс және нейротрансмиттер арқылы іске асады</a:t>
                      </a:r>
                      <a:endParaRPr sz="1500"/>
                    </a:p>
                  </a:txBody>
                  <a:tcPr marT="91425" marB="91425" marR="91425" marL="91425"/>
                </a:tc>
                <a:tc>
                  <a:txBody>
                    <a:bodyPr/>
                    <a:lstStyle/>
                    <a:p>
                      <a:pPr indent="0" lvl="0" marL="0" rtl="0" algn="l">
                        <a:spcBef>
                          <a:spcPts val="0"/>
                        </a:spcBef>
                        <a:spcAft>
                          <a:spcPts val="0"/>
                        </a:spcAft>
                        <a:buNone/>
                      </a:pPr>
                      <a:r>
                        <a:rPr lang="en-US" sz="1600"/>
                        <a:t>Гормондар арқылы байланысады</a:t>
                      </a:r>
                      <a:endParaRPr sz="1600"/>
                    </a:p>
                  </a:txBody>
                  <a:tcPr marT="91425" marB="91425" marR="91425" marL="91425"/>
                </a:tc>
              </a:tr>
              <a:tr h="688125">
                <a:tc>
                  <a:txBody>
                    <a:bodyPr/>
                    <a:lstStyle/>
                    <a:p>
                      <a:pPr indent="0" lvl="0" marL="0" rtl="0" algn="l">
                        <a:spcBef>
                          <a:spcPts val="0"/>
                        </a:spcBef>
                        <a:spcAft>
                          <a:spcPts val="0"/>
                        </a:spcAft>
                        <a:buNone/>
                      </a:pPr>
                      <a:r>
                        <a:rPr lang="en-US" sz="1500"/>
                        <a:t>Нейротрансмиттерді өндіреді, синапстан арнайы меншікті жасушаға</a:t>
                      </a:r>
                      <a:endParaRPr sz="1500"/>
                    </a:p>
                  </a:txBody>
                  <a:tcPr marT="91425" marB="91425" marR="91425" marL="91425"/>
                </a:tc>
                <a:tc>
                  <a:txBody>
                    <a:bodyPr/>
                    <a:lstStyle/>
                    <a:p>
                      <a:pPr indent="0" lvl="0" marL="0" rtl="0" algn="l">
                        <a:spcBef>
                          <a:spcPts val="0"/>
                        </a:spcBef>
                        <a:spcAft>
                          <a:spcPts val="0"/>
                        </a:spcAft>
                        <a:buNone/>
                      </a:pPr>
                      <a:r>
                        <a:rPr lang="en-US" sz="1600"/>
                        <a:t>Бүкіл денеге таралуы үшін қанайналымына гормондарды бөледі</a:t>
                      </a:r>
                      <a:endParaRPr sz="1600"/>
                    </a:p>
                  </a:txBody>
                  <a:tcPr marT="91425" marB="91425" marR="91425" marL="91425"/>
                </a:tc>
              </a:tr>
              <a:tr h="688125">
                <a:tc>
                  <a:txBody>
                    <a:bodyPr/>
                    <a:lstStyle/>
                    <a:p>
                      <a:pPr indent="0" lvl="0" marL="0" rtl="0" algn="l">
                        <a:spcBef>
                          <a:spcPts val="0"/>
                        </a:spcBef>
                        <a:spcAft>
                          <a:spcPts val="0"/>
                        </a:spcAft>
                        <a:buNone/>
                      </a:pPr>
                      <a:r>
                        <a:rPr lang="en-US" sz="1500"/>
                        <a:t>Көбіне салыстырмалы түрде жергілікті әсер көрсетеді</a:t>
                      </a:r>
                      <a:endParaRPr sz="1500"/>
                    </a:p>
                  </a:txBody>
                  <a:tcPr marT="91425" marB="91425" marR="91425" marL="91425"/>
                </a:tc>
                <a:tc>
                  <a:txBody>
                    <a:bodyPr/>
                    <a:lstStyle/>
                    <a:p>
                      <a:pPr indent="0" lvl="0" marL="0" rtl="0" algn="l">
                        <a:spcBef>
                          <a:spcPts val="0"/>
                        </a:spcBef>
                        <a:spcAft>
                          <a:spcPts val="0"/>
                        </a:spcAft>
                        <a:buNone/>
                      </a:pPr>
                      <a:r>
                        <a:rPr lang="en-US" sz="1600"/>
                        <a:t>Кейде жалпыға бірдей,кейде таңдаулы  әсер көрсетеді</a:t>
                      </a:r>
                      <a:endParaRPr sz="1600"/>
                    </a:p>
                  </a:txBody>
                  <a:tcPr marT="91425" marB="91425" marR="91425" marL="91425"/>
                </a:tc>
              </a:tr>
              <a:tr h="927675">
                <a:tc>
                  <a:txBody>
                    <a:bodyPr/>
                    <a:lstStyle/>
                    <a:p>
                      <a:pPr indent="0" lvl="0" marL="0" rtl="0" algn="l">
                        <a:spcBef>
                          <a:spcPts val="0"/>
                        </a:spcBef>
                        <a:spcAft>
                          <a:spcPts val="0"/>
                        </a:spcAft>
                        <a:buNone/>
                      </a:pPr>
                      <a:r>
                        <a:rPr lang="en-US" sz="1500"/>
                        <a:t>Тітіркендіргішке тез жауап қайтарады,көбіне 1-10 мсек</a:t>
                      </a:r>
                      <a:endParaRPr sz="1500"/>
                    </a:p>
                  </a:txBody>
                  <a:tcPr marT="91425" marB="91425" marR="91425" marL="91425"/>
                </a:tc>
                <a:tc>
                  <a:txBody>
                    <a:bodyPr/>
                    <a:lstStyle/>
                    <a:p>
                      <a:pPr indent="0" lvl="0" marL="0" rtl="0" algn="l">
                        <a:spcBef>
                          <a:spcPts val="0"/>
                        </a:spcBef>
                        <a:spcAft>
                          <a:spcPts val="0"/>
                        </a:spcAft>
                        <a:buNone/>
                      </a:pPr>
                      <a:r>
                        <a:rPr lang="en-US" sz="1600"/>
                        <a:t>Тітіркендіргіштерге баяу жауап қайтарады,көбіне секундтан бірнеше күнге дейін</a:t>
                      </a:r>
                      <a:endParaRPr sz="1600"/>
                    </a:p>
                  </a:txBody>
                  <a:tcPr marT="91425" marB="91425" marR="91425" marL="91425"/>
                </a:tc>
              </a:tr>
              <a:tr h="688125">
                <a:tc>
                  <a:txBody>
                    <a:bodyPr/>
                    <a:lstStyle/>
                    <a:p>
                      <a:pPr indent="0" lvl="0" marL="0" rtl="0" algn="l">
                        <a:spcBef>
                          <a:spcPts val="0"/>
                        </a:spcBef>
                        <a:spcAft>
                          <a:spcPts val="0"/>
                        </a:spcAft>
                        <a:buNone/>
                      </a:pPr>
                      <a:r>
                        <a:rPr lang="en-US" sz="1500"/>
                        <a:t>Тітіркендіргіш азайса,әсері бірден тез тоқтайды</a:t>
                      </a:r>
                      <a:endParaRPr sz="1500"/>
                    </a:p>
                  </a:txBody>
                  <a:tcPr marT="91425" marB="91425" marR="91425" marL="91425"/>
                </a:tc>
                <a:tc>
                  <a:txBody>
                    <a:bodyPr/>
                    <a:lstStyle/>
                    <a:p>
                      <a:pPr indent="0" lvl="0" marL="0" rtl="0" algn="l">
                        <a:spcBef>
                          <a:spcPts val="0"/>
                        </a:spcBef>
                        <a:spcAft>
                          <a:spcPts val="0"/>
                        </a:spcAft>
                        <a:buNone/>
                      </a:pPr>
                      <a:r>
                        <a:rPr lang="en-US" sz="1600"/>
                        <a:t>Тітіркендіргіш азайса да, әсері ұзақ уақытқа дейін жалғасуы мүмкін</a:t>
                      </a:r>
                      <a:endParaRPr sz="1600"/>
                    </a:p>
                  </a:txBody>
                  <a:tcPr marT="91425" marB="91425" marR="91425" marL="91425"/>
                </a:tc>
              </a:tr>
              <a:tr h="688125">
                <a:tc>
                  <a:txBody>
                    <a:bodyPr/>
                    <a:lstStyle/>
                    <a:p>
                      <a:pPr indent="0" lvl="0" marL="0" rtl="0" algn="l">
                        <a:spcBef>
                          <a:spcPts val="0"/>
                        </a:spcBef>
                        <a:spcAft>
                          <a:spcPts val="0"/>
                        </a:spcAft>
                        <a:buNone/>
                      </a:pPr>
                      <a:r>
                        <a:rPr lang="en-US" sz="1500"/>
                        <a:t>Адаптация уақыты үздіксіз стимуляцияға тезірек жүреді</a:t>
                      </a:r>
                      <a:endParaRPr sz="1500"/>
                    </a:p>
                  </a:txBody>
                  <a:tcPr marT="91425" marB="91425" marR="91425" marL="91425"/>
                </a:tc>
                <a:tc>
                  <a:txBody>
                    <a:bodyPr/>
                    <a:lstStyle/>
                    <a:p>
                      <a:pPr indent="0" lvl="0" marL="0" rtl="0" algn="l">
                        <a:spcBef>
                          <a:spcPts val="0"/>
                        </a:spcBef>
                        <a:spcAft>
                          <a:spcPts val="0"/>
                        </a:spcAft>
                        <a:buNone/>
                      </a:pPr>
                      <a:r>
                        <a:rPr lang="en-US" sz="1600"/>
                        <a:t>Адаптация уақыты салыстырмалы түрде баяу жүреді,бірнеше күннен аптаға дейін</a:t>
                      </a:r>
                      <a:endParaRPr sz="1600"/>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71"/>
          <p:cNvPicPr preferRelativeResize="0"/>
          <p:nvPr/>
        </p:nvPicPr>
        <p:blipFill rotWithShape="1">
          <a:blip r:embed="rId3">
            <a:alphaModFix/>
          </a:blip>
          <a:srcRect b="0" l="0" r="0" t="0"/>
          <a:stretch/>
        </p:blipFill>
        <p:spPr>
          <a:xfrm>
            <a:off x="528800" y="545325"/>
            <a:ext cx="8113925" cy="5899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69"/>
          <p:cNvSpPr txBox="1"/>
          <p:nvPr>
            <p:ph type="title"/>
          </p:nvPr>
        </p:nvSpPr>
        <p:spPr>
          <a:xfrm>
            <a:off x="323528" y="188640"/>
            <a:ext cx="8520604" cy="57271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1800"/>
              <a:buNone/>
            </a:pPr>
            <a:r>
              <a:rPr b="1" lang="en-US" sz="3240">
                <a:solidFill>
                  <a:srgbClr val="970F53"/>
                </a:solidFill>
                <a:latin typeface="Georgia"/>
                <a:ea typeface="Georgia"/>
                <a:cs typeface="Georgia"/>
                <a:sym typeface="Georgia"/>
              </a:rPr>
              <a:t>Hormone Nomenclature</a:t>
            </a:r>
            <a:endParaRPr b="1" sz="3240">
              <a:solidFill>
                <a:srgbClr val="970F53"/>
              </a:solidFill>
              <a:latin typeface="Georgia"/>
              <a:ea typeface="Georgia"/>
              <a:cs typeface="Georgia"/>
              <a:sym typeface="Georgia"/>
            </a:endParaRPr>
          </a:p>
        </p:txBody>
      </p:sp>
      <p:pic>
        <p:nvPicPr>
          <p:cNvPr id="79" name="Google Shape;79;p69"/>
          <p:cNvPicPr preferRelativeResize="0"/>
          <p:nvPr/>
        </p:nvPicPr>
        <p:blipFill rotWithShape="1">
          <a:blip r:embed="rId3">
            <a:alphaModFix/>
          </a:blip>
          <a:srcRect b="0" l="0" r="0" t="0"/>
          <a:stretch/>
        </p:blipFill>
        <p:spPr>
          <a:xfrm>
            <a:off x="698449" y="962625"/>
            <a:ext cx="7630300" cy="589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Гульжан</dc:creator>
</cp:coreProperties>
</file>